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7"/>
  </p:notesMasterIdLst>
  <p:sldIdLst>
    <p:sldId id="595" r:id="rId2"/>
    <p:sldId id="257" r:id="rId3"/>
    <p:sldId id="570" r:id="rId4"/>
    <p:sldId id="598" r:id="rId5"/>
    <p:sldId id="599" r:id="rId6"/>
    <p:sldId id="600" r:id="rId7"/>
    <p:sldId id="596" r:id="rId8"/>
    <p:sldId id="579" r:id="rId9"/>
    <p:sldId id="580" r:id="rId10"/>
    <p:sldId id="586" r:id="rId11"/>
    <p:sldId id="588" r:id="rId12"/>
    <p:sldId id="585" r:id="rId13"/>
    <p:sldId id="605" r:id="rId14"/>
    <p:sldId id="602" r:id="rId15"/>
    <p:sldId id="603" r:id="rId16"/>
    <p:sldId id="604" r:id="rId17"/>
    <p:sldId id="606" r:id="rId18"/>
    <p:sldId id="608" r:id="rId19"/>
    <p:sldId id="589" r:id="rId20"/>
    <p:sldId id="591" r:id="rId21"/>
    <p:sldId id="567" r:id="rId22"/>
    <p:sldId id="569" r:id="rId23"/>
    <p:sldId id="592" r:id="rId24"/>
    <p:sldId id="593" r:id="rId25"/>
    <p:sldId id="594" r:id="rId26"/>
    <p:sldId id="574" r:id="rId27"/>
    <p:sldId id="575" r:id="rId28"/>
    <p:sldId id="499" r:id="rId29"/>
    <p:sldId id="500" r:id="rId30"/>
    <p:sldId id="501" r:id="rId31"/>
    <p:sldId id="502" r:id="rId32"/>
    <p:sldId id="503" r:id="rId33"/>
    <p:sldId id="504" r:id="rId34"/>
    <p:sldId id="505" r:id="rId35"/>
    <p:sldId id="506" r:id="rId36"/>
    <p:sldId id="507" r:id="rId37"/>
    <p:sldId id="508" r:id="rId38"/>
    <p:sldId id="509" r:id="rId39"/>
    <p:sldId id="510" r:id="rId40"/>
    <p:sldId id="511" r:id="rId41"/>
    <p:sldId id="512" r:id="rId42"/>
    <p:sldId id="513" r:id="rId43"/>
    <p:sldId id="514" r:id="rId44"/>
    <p:sldId id="516" r:id="rId45"/>
    <p:sldId id="515" r:id="rId46"/>
    <p:sldId id="517" r:id="rId47"/>
    <p:sldId id="520" r:id="rId48"/>
    <p:sldId id="519" r:id="rId49"/>
    <p:sldId id="521" r:id="rId50"/>
    <p:sldId id="518" r:id="rId51"/>
    <p:sldId id="522" r:id="rId52"/>
    <p:sldId id="523" r:id="rId53"/>
    <p:sldId id="524" r:id="rId54"/>
    <p:sldId id="525" r:id="rId55"/>
    <p:sldId id="526" r:id="rId56"/>
    <p:sldId id="527" r:id="rId57"/>
    <p:sldId id="528" r:id="rId58"/>
    <p:sldId id="529" r:id="rId59"/>
    <p:sldId id="530" r:id="rId60"/>
    <p:sldId id="531" r:id="rId61"/>
    <p:sldId id="532" r:id="rId62"/>
    <p:sldId id="533" r:id="rId63"/>
    <p:sldId id="534" r:id="rId64"/>
    <p:sldId id="535" r:id="rId65"/>
    <p:sldId id="536" r:id="rId66"/>
    <p:sldId id="537" r:id="rId67"/>
    <p:sldId id="538" r:id="rId68"/>
    <p:sldId id="539" r:id="rId69"/>
    <p:sldId id="540" r:id="rId70"/>
    <p:sldId id="541" r:id="rId71"/>
    <p:sldId id="582" r:id="rId72"/>
    <p:sldId id="590" r:id="rId73"/>
    <p:sldId id="542" r:id="rId74"/>
    <p:sldId id="544" r:id="rId75"/>
    <p:sldId id="545" r:id="rId76"/>
    <p:sldId id="546" r:id="rId77"/>
    <p:sldId id="547" r:id="rId78"/>
    <p:sldId id="548" r:id="rId79"/>
    <p:sldId id="549" r:id="rId80"/>
    <p:sldId id="550" r:id="rId81"/>
    <p:sldId id="551" r:id="rId82"/>
    <p:sldId id="552" r:id="rId83"/>
    <p:sldId id="553" r:id="rId84"/>
    <p:sldId id="554" r:id="rId85"/>
    <p:sldId id="555" r:id="rId86"/>
    <p:sldId id="556" r:id="rId87"/>
    <p:sldId id="557" r:id="rId88"/>
    <p:sldId id="543" r:id="rId89"/>
    <p:sldId id="558" r:id="rId90"/>
    <p:sldId id="559" r:id="rId91"/>
    <p:sldId id="560" r:id="rId92"/>
    <p:sldId id="561" r:id="rId93"/>
    <p:sldId id="562" r:id="rId94"/>
    <p:sldId id="577" r:id="rId95"/>
    <p:sldId id="391"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0364" autoAdjust="0"/>
  </p:normalViewPr>
  <p:slideViewPr>
    <p:cSldViewPr snapToGrid="0">
      <p:cViewPr varScale="1">
        <p:scale>
          <a:sx n="48" d="100"/>
          <a:sy n="48" d="100"/>
        </p:scale>
        <p:origin x="157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09679-0431-4835-BCA8-CB1F6BEB9244}" type="datetimeFigureOut">
              <a:rPr lang="en-US" smtClean="0"/>
              <a:t>2021-09-15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95D4E2-D0DF-48C5-AA92-2DADFC41CA3D}" type="slidenum">
              <a:rPr lang="en-US" smtClean="0"/>
              <a:t>‹#›</a:t>
            </a:fld>
            <a:endParaRPr lang="en-US"/>
          </a:p>
        </p:txBody>
      </p:sp>
    </p:spTree>
    <p:extLst>
      <p:ext uri="{BB962C8B-B14F-4D97-AF65-F5344CB8AC3E}">
        <p14:creationId xmlns:p14="http://schemas.microsoft.com/office/powerpoint/2010/main" val="4157527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it.ly/quaesita_emperor"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bit.ly/quaesita_slkid"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bit.ly/quaesita_12step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it.ly/quaesita_mrbean"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a:t>
            </a:fld>
            <a:endParaRPr lang="en-US"/>
          </a:p>
        </p:txBody>
      </p:sp>
    </p:spTree>
    <p:extLst>
      <p:ext uri="{BB962C8B-B14F-4D97-AF65-F5344CB8AC3E}">
        <p14:creationId xmlns:p14="http://schemas.microsoft.com/office/powerpoint/2010/main" val="218185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been guessing based on no info</a:t>
            </a:r>
          </a:p>
          <a:p>
            <a:endParaRPr lang="en-US" dirty="0" smtClean="0"/>
          </a:p>
          <a:p>
            <a:r>
              <a:rPr lang="en-US" dirty="0" smtClean="0"/>
              <a:t>Can we have some info</a:t>
            </a:r>
            <a:r>
              <a:rPr lang="en-US" baseline="0" dirty="0" smtClean="0"/>
              <a:t> to guess based on ?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33</a:t>
            </a:fld>
            <a:endParaRPr lang="en-US"/>
          </a:p>
        </p:txBody>
      </p:sp>
    </p:spTree>
    <p:extLst>
      <p:ext uri="{BB962C8B-B14F-4D97-AF65-F5344CB8AC3E}">
        <p14:creationId xmlns:p14="http://schemas.microsoft.com/office/powerpoint/2010/main" val="3897396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how the guesses has narrowed now.  Based on the new info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35</a:t>
            </a:fld>
            <a:endParaRPr lang="en-US"/>
          </a:p>
        </p:txBody>
      </p:sp>
    </p:spTree>
    <p:extLst>
      <p:ext uri="{BB962C8B-B14F-4D97-AF65-F5344CB8AC3E}">
        <p14:creationId xmlns:p14="http://schemas.microsoft.com/office/powerpoint/2010/main" val="360915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41</a:t>
            </a:fld>
            <a:endParaRPr lang="en-US"/>
          </a:p>
        </p:txBody>
      </p:sp>
    </p:spTree>
    <p:extLst>
      <p:ext uri="{BB962C8B-B14F-4D97-AF65-F5344CB8AC3E}">
        <p14:creationId xmlns:p14="http://schemas.microsoft.com/office/powerpoint/2010/main" val="185936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42</a:t>
            </a:fld>
            <a:endParaRPr lang="en-US"/>
          </a:p>
        </p:txBody>
      </p:sp>
    </p:spTree>
    <p:extLst>
      <p:ext uri="{BB962C8B-B14F-4D97-AF65-F5344CB8AC3E}">
        <p14:creationId xmlns:p14="http://schemas.microsoft.com/office/powerpoint/2010/main" val="2851571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RMSE   =  inversely named </a:t>
            </a:r>
          </a:p>
          <a:p>
            <a:r>
              <a:rPr lang="en-US" dirty="0" smtClean="0"/>
              <a:t>Error,</a:t>
            </a:r>
            <a:r>
              <a:rPr lang="en-US" baseline="0" dirty="0" smtClean="0"/>
              <a:t> square it, Mean (take average), then root (</a:t>
            </a:r>
            <a:r>
              <a:rPr lang="en-US" baseline="0" dirty="0" err="1" smtClean="0"/>
              <a:t>sq</a:t>
            </a:r>
            <a:r>
              <a:rPr lang="en-US" baseline="0" dirty="0" smtClean="0"/>
              <a:t> root)</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44</a:t>
            </a:fld>
            <a:endParaRPr lang="en-US"/>
          </a:p>
        </p:txBody>
      </p:sp>
    </p:spTree>
    <p:extLst>
      <p:ext uri="{BB962C8B-B14F-4D97-AF65-F5344CB8AC3E}">
        <p14:creationId xmlns:p14="http://schemas.microsoft.com/office/powerpoint/2010/main" val="3286566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stats, we needed</a:t>
            </a:r>
            <a:r>
              <a:rPr lang="en-US" baseline="0" dirty="0" smtClean="0"/>
              <a:t> p values/ R </a:t>
            </a:r>
            <a:r>
              <a:rPr lang="en-US" baseline="0" dirty="0" err="1" smtClean="0"/>
              <a:t>sq</a:t>
            </a:r>
            <a:r>
              <a:rPr lang="en-US" baseline="0" dirty="0" smtClean="0"/>
              <a:t> adjusted R squared, etc…. </a:t>
            </a:r>
          </a:p>
          <a:p>
            <a:endParaRPr lang="en-US" baseline="0" dirty="0" smtClean="0"/>
          </a:p>
          <a:p>
            <a:r>
              <a:rPr lang="en-US" baseline="0" dirty="0" smtClean="0"/>
              <a:t>Here… just optimize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56</a:t>
            </a:fld>
            <a:endParaRPr lang="en-US"/>
          </a:p>
        </p:txBody>
      </p:sp>
    </p:spTree>
    <p:extLst>
      <p:ext uri="{BB962C8B-B14F-4D97-AF65-F5344CB8AC3E}">
        <p14:creationId xmlns:p14="http://schemas.microsoft.com/office/powerpoint/2010/main" val="248122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added a new feature and I only get this improvement?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59</a:t>
            </a:fld>
            <a:endParaRPr lang="en-US"/>
          </a:p>
        </p:txBody>
      </p:sp>
    </p:spTree>
    <p:extLst>
      <p:ext uri="{BB962C8B-B14F-4D97-AF65-F5344CB8AC3E}">
        <p14:creationId xmlns:p14="http://schemas.microsoft.com/office/powerpoint/2010/main" val="447288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essence</a:t>
            </a:r>
            <a:r>
              <a:rPr lang="en-US" baseline="0" dirty="0" smtClean="0"/>
              <a:t> in machine learning.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61</a:t>
            </a:fld>
            <a:endParaRPr lang="en-US"/>
          </a:p>
        </p:txBody>
      </p:sp>
    </p:spTree>
    <p:extLst>
      <p:ext uri="{BB962C8B-B14F-4D97-AF65-F5344CB8AC3E}">
        <p14:creationId xmlns:p14="http://schemas.microsoft.com/office/powerpoint/2010/main" val="633004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9:4:4 </a:t>
            </a:r>
          </a:p>
          <a:p>
            <a:r>
              <a:rPr lang="en-US" dirty="0" smtClean="0"/>
              <a:t>Magic numbers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63</a:t>
            </a:fld>
            <a:endParaRPr lang="en-US"/>
          </a:p>
        </p:txBody>
      </p:sp>
    </p:spTree>
    <p:extLst>
      <p:ext uri="{BB962C8B-B14F-4D97-AF65-F5344CB8AC3E}">
        <p14:creationId xmlns:p14="http://schemas.microsoft.com/office/powerpoint/2010/main" val="1957148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9:4:4 </a:t>
            </a:r>
          </a:p>
          <a:p>
            <a:r>
              <a:rPr lang="en-US" dirty="0" smtClean="0"/>
              <a:t>Magic numbers </a:t>
            </a:r>
          </a:p>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64</a:t>
            </a:fld>
            <a:endParaRPr lang="en-US"/>
          </a:p>
        </p:txBody>
      </p:sp>
    </p:spTree>
    <p:extLst>
      <p:ext uri="{BB962C8B-B14F-4D97-AF65-F5344CB8AC3E}">
        <p14:creationId xmlns:p14="http://schemas.microsoft.com/office/powerpoint/2010/main" val="920219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5</a:t>
            </a:fld>
            <a:endParaRPr lang="en-US"/>
          </a:p>
        </p:txBody>
      </p:sp>
    </p:spTree>
    <p:extLst>
      <p:ext uri="{BB962C8B-B14F-4D97-AF65-F5344CB8AC3E}">
        <p14:creationId xmlns:p14="http://schemas.microsoft.com/office/powerpoint/2010/main" val="2038851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65</a:t>
            </a:fld>
            <a:endParaRPr lang="en-US"/>
          </a:p>
        </p:txBody>
      </p:sp>
    </p:spTree>
    <p:extLst>
      <p:ext uri="{BB962C8B-B14F-4D97-AF65-F5344CB8AC3E}">
        <p14:creationId xmlns:p14="http://schemas.microsoft.com/office/powerpoint/2010/main" val="3111951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67</a:t>
            </a:fld>
            <a:endParaRPr lang="en-US"/>
          </a:p>
        </p:txBody>
      </p:sp>
    </p:spTree>
    <p:extLst>
      <p:ext uri="{BB962C8B-B14F-4D97-AF65-F5344CB8AC3E}">
        <p14:creationId xmlns:p14="http://schemas.microsoft.com/office/powerpoint/2010/main" val="2763674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added water a secret ingredient</a:t>
            </a:r>
          </a:p>
          <a:p>
            <a:endParaRPr lang="en-US" baseline="0" dirty="0" smtClean="0"/>
          </a:p>
          <a:p>
            <a:r>
              <a:rPr lang="en-US" baseline="0" dirty="0" smtClean="0"/>
              <a:t>We get 143</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68</a:t>
            </a:fld>
            <a:endParaRPr lang="en-US"/>
          </a:p>
        </p:txBody>
      </p:sp>
    </p:spTree>
    <p:extLst>
      <p:ext uri="{BB962C8B-B14F-4D97-AF65-F5344CB8AC3E}">
        <p14:creationId xmlns:p14="http://schemas.microsoft.com/office/powerpoint/2010/main" val="155438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usual, our favorite bumbler forgot to buy the assigned textbook, but, luckily, he jotted down an equation from the blackboard (it’s the 90s) and now he’s got one night to learn enough to pass your exam. You’re his calculus prof in this story, by the way — I applaud your patience.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73</a:t>
            </a:fld>
            <a:endParaRPr lang="en-US"/>
          </a:p>
        </p:txBody>
      </p:sp>
    </p:spTree>
    <p:extLst>
      <p:ext uri="{BB962C8B-B14F-4D97-AF65-F5344CB8AC3E}">
        <p14:creationId xmlns:p14="http://schemas.microsoft.com/office/powerpoint/2010/main" val="1657237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explicit rules ( that’s the opposite of ML]</a:t>
            </a:r>
            <a:r>
              <a:rPr lang="en-US" baseline="0" dirty="0" smtClean="0"/>
              <a:t> </a:t>
            </a:r>
          </a:p>
          <a:p>
            <a:r>
              <a:rPr lang="en-US" baseline="0" dirty="0" smtClean="0"/>
              <a:t>No other examples for ML to learn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74</a:t>
            </a:fld>
            <a:endParaRPr lang="en-US"/>
          </a:p>
        </p:txBody>
      </p:sp>
    </p:spTree>
    <p:extLst>
      <p:ext uri="{BB962C8B-B14F-4D97-AF65-F5344CB8AC3E}">
        <p14:creationId xmlns:p14="http://schemas.microsoft.com/office/powerpoint/2010/main" val="1603649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Just like an </a:t>
            </a:r>
            <a:r>
              <a:rPr lang="en-US" sz="1200" b="0" i="0" u="sng" kern="1200" dirty="0" smtClean="0">
                <a:solidFill>
                  <a:schemeClr val="tx1"/>
                </a:solidFill>
                <a:effectLst/>
                <a:latin typeface="+mn-lt"/>
                <a:ea typeface="+mn-ea"/>
                <a:cs typeface="+mn-cs"/>
                <a:hlinkClick r:id="rId3"/>
              </a:rPr>
              <a:t>AI algorithm</a:t>
            </a:r>
            <a:r>
              <a:rPr lang="en-US" sz="1200" b="0" i="0" kern="1200" dirty="0" smtClean="0">
                <a:solidFill>
                  <a:schemeClr val="tx1"/>
                </a:solidFill>
                <a:effectLst/>
                <a:latin typeface="+mn-lt"/>
                <a:ea typeface="+mn-ea"/>
                <a:cs typeface="+mn-cs"/>
              </a:rPr>
              <a:t>, his goal is to find a data pattern that he can turn into a recipe (</a:t>
            </a:r>
            <a:r>
              <a:rPr lang="en-US" sz="1200" b="0" i="1" kern="1200" dirty="0" smtClean="0">
                <a:solidFill>
                  <a:schemeClr val="tx1"/>
                </a:solidFill>
                <a:effectLst/>
                <a:latin typeface="+mn-lt"/>
                <a:ea typeface="+mn-ea"/>
                <a:cs typeface="+mn-cs"/>
              </a:rPr>
              <a:t>“</a:t>
            </a:r>
            <a:r>
              <a:rPr lang="en-US" sz="1200" b="0" i="1" u="sng" kern="1200" dirty="0" smtClean="0">
                <a:solidFill>
                  <a:schemeClr val="tx1"/>
                </a:solidFill>
                <a:effectLst/>
                <a:latin typeface="+mn-lt"/>
                <a:ea typeface="+mn-ea"/>
                <a:cs typeface="+mn-cs"/>
                <a:hlinkClick r:id="rId4"/>
              </a:rPr>
              <a:t>model</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that successfully takes him from the </a:t>
            </a:r>
            <a:r>
              <a:rPr lang="en-US" sz="1200" b="0" i="0" u="sng" kern="1200" dirty="0" smtClean="0">
                <a:solidFill>
                  <a:schemeClr val="tx1"/>
                </a:solidFill>
                <a:effectLst/>
                <a:latin typeface="+mn-lt"/>
                <a:ea typeface="+mn-ea"/>
                <a:cs typeface="+mn-cs"/>
                <a:hlinkClick r:id="rId4"/>
              </a:rPr>
              <a:t>input</a:t>
            </a:r>
            <a:r>
              <a:rPr lang="en-US" sz="1200" b="0" i="0" kern="1200" dirty="0" smtClean="0">
                <a:solidFill>
                  <a:schemeClr val="tx1"/>
                </a:solidFill>
                <a:effectLst/>
                <a:latin typeface="+mn-lt"/>
                <a:ea typeface="+mn-ea"/>
                <a:cs typeface="+mn-cs"/>
              </a:rPr>
              <a:t> on the left of the “=” to the </a:t>
            </a:r>
            <a:r>
              <a:rPr lang="en-US" sz="1200" b="0" i="0" u="sng" kern="1200" dirty="0" smtClean="0">
                <a:solidFill>
                  <a:schemeClr val="tx1"/>
                </a:solidFill>
                <a:effectLst/>
                <a:latin typeface="+mn-lt"/>
                <a:ea typeface="+mn-ea"/>
                <a:cs typeface="+mn-cs"/>
                <a:hlinkClick r:id="rId4"/>
              </a:rPr>
              <a:t>output</a:t>
            </a:r>
            <a:r>
              <a:rPr lang="en-US" sz="1200" b="0" i="0" kern="1200" dirty="0" smtClean="0">
                <a:solidFill>
                  <a:schemeClr val="tx1"/>
                </a:solidFill>
                <a:effectLst/>
                <a:latin typeface="+mn-lt"/>
                <a:ea typeface="+mn-ea"/>
                <a:cs typeface="+mn-cs"/>
              </a:rPr>
              <a:t> on the right-hand side.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75</a:t>
            </a:fld>
            <a:endParaRPr lang="en-US"/>
          </a:p>
        </p:txBody>
      </p:sp>
    </p:spTree>
    <p:extLst>
      <p:ext uri="{BB962C8B-B14F-4D97-AF65-F5344CB8AC3E}">
        <p14:creationId xmlns:p14="http://schemas.microsoft.com/office/powerpoint/2010/main" val="1744479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76</a:t>
            </a:fld>
            <a:endParaRPr lang="en-US"/>
          </a:p>
        </p:txBody>
      </p:sp>
    </p:spTree>
    <p:extLst>
      <p:ext uri="{BB962C8B-B14F-4D97-AF65-F5344CB8AC3E}">
        <p14:creationId xmlns:p14="http://schemas.microsoft.com/office/powerpoint/2010/main" val="873516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exactly what validation (</a:t>
            </a:r>
            <a:r>
              <a:rPr lang="en-US" sz="1200" b="0" i="0" u="sng" kern="1200" dirty="0" smtClean="0">
                <a:solidFill>
                  <a:schemeClr val="tx1"/>
                </a:solidFill>
                <a:effectLst/>
                <a:latin typeface="+mn-lt"/>
                <a:ea typeface="+mn-ea"/>
                <a:cs typeface="+mn-cs"/>
                <a:hlinkClick r:id="rId3"/>
              </a:rPr>
              <a:t>step 8</a:t>
            </a:r>
            <a:r>
              <a:rPr lang="en-US" sz="1200" b="0" i="0" kern="1200" dirty="0" smtClean="0">
                <a:solidFill>
                  <a:schemeClr val="tx1"/>
                </a:solidFill>
                <a:effectLst/>
                <a:latin typeface="+mn-lt"/>
                <a:ea typeface="+mn-ea"/>
                <a:cs typeface="+mn-cs"/>
              </a:rPr>
              <a:t>) in machine learning is. Validation creates a safe, low-stakes opportunity for students to try their recipes on examples they haven’t studied explicitly. That’s how they get a signal about whether they’re ready for the real exam.</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77</a:t>
            </a:fld>
            <a:endParaRPr lang="en-US"/>
          </a:p>
        </p:txBody>
      </p:sp>
    </p:spTree>
    <p:extLst>
      <p:ext uri="{BB962C8B-B14F-4D97-AF65-F5344CB8AC3E}">
        <p14:creationId xmlns:p14="http://schemas.microsoft.com/office/powerpoint/2010/main" val="1002151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(Mr. Bean is very lucky to have a professor like you. Thank you for sending him additional examples to try in the comfort and safety of his dorm room!)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78</a:t>
            </a:fld>
            <a:endParaRPr lang="en-US"/>
          </a:p>
        </p:txBody>
      </p:sp>
    </p:spTree>
    <p:extLst>
      <p:ext uri="{BB962C8B-B14F-4D97-AF65-F5344CB8AC3E}">
        <p14:creationId xmlns:p14="http://schemas.microsoft.com/office/powerpoint/2010/main" val="1788154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Steps to Applied AI. A roadmap for every machine learning… | by Cassie </a:t>
            </a:r>
            <a:r>
              <a:rPr lang="en-US" dirty="0" err="1" smtClean="0"/>
              <a:t>Kozyrkov</a:t>
            </a:r>
            <a:r>
              <a:rPr lang="en-US" dirty="0" smtClean="0"/>
              <a:t> | The Startup | Medium</a:t>
            </a:r>
          </a:p>
          <a:p>
            <a:r>
              <a:rPr lang="en-US" dirty="0" smtClean="0"/>
              <a:t>https://medium.com/swlh/12-steps-to-applied-ai-2fdad7fdcdf3</a:t>
            </a:r>
          </a:p>
          <a:p>
            <a:endParaRPr lang="en-US" dirty="0" smtClean="0"/>
          </a:p>
          <a:p>
            <a:r>
              <a:rPr lang="en-US" sz="1200" b="0" i="0" kern="1200" dirty="0" smtClean="0">
                <a:solidFill>
                  <a:schemeClr val="tx1"/>
                </a:solidFill>
                <a:effectLst/>
                <a:latin typeface="+mn-lt"/>
                <a:ea typeface="+mn-ea"/>
                <a:cs typeface="+mn-cs"/>
              </a:rPr>
              <a:t>If he chooses to start over, he might go back to training (</a:t>
            </a:r>
            <a:r>
              <a:rPr lang="en-US" sz="1200" b="0" i="0" u="sng" kern="1200" dirty="0" smtClean="0">
                <a:solidFill>
                  <a:schemeClr val="tx1"/>
                </a:solidFill>
                <a:effectLst/>
                <a:latin typeface="+mn-lt"/>
                <a:ea typeface="+mn-ea"/>
                <a:cs typeface="+mn-cs"/>
                <a:hlinkClick r:id="rId3"/>
              </a:rPr>
              <a:t>step 6</a:t>
            </a:r>
            <a:r>
              <a:rPr lang="en-US" sz="1200" b="0" i="0" kern="1200" dirty="0" smtClean="0">
                <a:solidFill>
                  <a:schemeClr val="tx1"/>
                </a:solidFill>
                <a:effectLst/>
                <a:latin typeface="+mn-lt"/>
                <a:ea typeface="+mn-ea"/>
                <a:cs typeface="+mn-cs"/>
              </a:rPr>
              <a:t>) and search for new patterns in the data he already has (that single paltry </a:t>
            </a:r>
            <a:r>
              <a:rPr lang="en-US" sz="1200" b="0" i="0" kern="1200" dirty="0" err="1" smtClean="0">
                <a:solidFill>
                  <a:schemeClr val="tx1"/>
                </a:solidFill>
                <a:effectLst/>
                <a:latin typeface="+mn-lt"/>
                <a:ea typeface="+mn-ea"/>
                <a:cs typeface="+mn-cs"/>
              </a:rPr>
              <a:t>datapoint</a:t>
            </a:r>
            <a:r>
              <a:rPr lang="en-US" sz="1200" b="0" i="0" kern="1200" dirty="0" smtClean="0">
                <a:solidFill>
                  <a:schemeClr val="tx1"/>
                </a:solidFill>
                <a:effectLst/>
                <a:latin typeface="+mn-lt"/>
                <a:ea typeface="+mn-ea"/>
                <a:cs typeface="+mn-cs"/>
              </a:rPr>
              <a:t>) or he might go even further back and consider adjusting the data he’s working with (if it were me, I’d be begging you for a bunch of additional examples, which would mean going all the way back to </a:t>
            </a:r>
            <a:r>
              <a:rPr lang="en-US" sz="1200" b="0" i="0" u="sng" kern="1200" dirty="0" smtClean="0">
                <a:solidFill>
                  <a:schemeClr val="tx1"/>
                </a:solidFill>
                <a:effectLst/>
                <a:latin typeface="+mn-lt"/>
                <a:ea typeface="+mn-ea"/>
                <a:cs typeface="+mn-cs"/>
                <a:hlinkClick r:id="rId3"/>
              </a:rPr>
              <a:t>step 2 in my guide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Students (and ML/AI engineers) are allowed to bounce back and forth between looking for patterns and validating their new recipes as much as they like. (But don’t stay up all night studying!)</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80</a:t>
            </a:fld>
            <a:endParaRPr lang="en-US"/>
          </a:p>
        </p:txBody>
      </p:sp>
    </p:spTree>
    <p:extLst>
      <p:ext uri="{BB962C8B-B14F-4D97-AF65-F5344CB8AC3E}">
        <p14:creationId xmlns:p14="http://schemas.microsoft.com/office/powerpoint/2010/main" val="1576665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Arial" charset="0"/>
              </a:rPr>
              <a:t>There is a high correlation between the number of storks in an area and the number of babies born. This was observed in the city of Copenhagen by looking at records of number of births and the number of storks over a 10-year period after World War II.1 It turns out that after the war, more people moved to Copenhagen (so more babies were born there) and more construction was going on in the city (so storks had more places, thus more storks).</a:t>
            </a:r>
            <a:endParaRPr lang="en-US" dirty="0"/>
          </a:p>
        </p:txBody>
      </p:sp>
      <p:sp>
        <p:nvSpPr>
          <p:cNvPr id="4" name="Slide Number Placeholder 3"/>
          <p:cNvSpPr>
            <a:spLocks noGrp="1"/>
          </p:cNvSpPr>
          <p:nvPr>
            <p:ph type="sldNum" sz="quarter" idx="10"/>
          </p:nvPr>
        </p:nvSpPr>
        <p:spPr/>
        <p:txBody>
          <a:bodyPr/>
          <a:lstStyle/>
          <a:p>
            <a:fld id="{603BA681-95E4-4A1A-BC43-FE7E7309F960}" type="slidenum">
              <a:rPr lang="en-US" smtClean="0"/>
              <a:pPr/>
              <a:t>8</a:t>
            </a:fld>
            <a:endParaRPr lang="en-US"/>
          </a:p>
        </p:txBody>
      </p:sp>
    </p:spTree>
    <p:extLst>
      <p:ext uri="{BB962C8B-B14F-4D97-AF65-F5344CB8AC3E}">
        <p14:creationId xmlns:p14="http://schemas.microsoft.com/office/powerpoint/2010/main" val="1381838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Finally, at 3 AM, Mr. Bean found a pattern that works correctly on all the validation examples you’ve given him.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81</a:t>
            </a:fld>
            <a:endParaRPr lang="en-US"/>
          </a:p>
        </p:txBody>
      </p:sp>
    </p:spTree>
    <p:extLst>
      <p:ext uri="{BB962C8B-B14F-4D97-AF65-F5344CB8AC3E}">
        <p14:creationId xmlns:p14="http://schemas.microsoft.com/office/powerpoint/2010/main" val="115071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You’re practically roaring, </a:t>
            </a:r>
            <a:r>
              <a:rPr lang="en-US" sz="1200" b="0" i="1" kern="1200" dirty="0" smtClean="0">
                <a:solidFill>
                  <a:schemeClr val="tx1"/>
                </a:solidFill>
                <a:effectLst/>
                <a:latin typeface="+mn-lt"/>
                <a:ea typeface="+mn-ea"/>
                <a:cs typeface="+mn-cs"/>
              </a:rPr>
              <a:t>“Of course not!!!!”</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82</a:t>
            </a:fld>
            <a:endParaRPr lang="en-US"/>
          </a:p>
        </p:txBody>
      </p:sp>
    </p:spTree>
    <p:extLst>
      <p:ext uri="{BB962C8B-B14F-4D97-AF65-F5344CB8AC3E}">
        <p14:creationId xmlns:p14="http://schemas.microsoft.com/office/powerpoint/2010/main" val="2509915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all you know, he might have hacked together a crazy recipe that </a:t>
            </a:r>
            <a:r>
              <a:rPr lang="en-US" sz="1200" b="0" i="0" kern="1200" dirty="0" err="1" smtClean="0">
                <a:solidFill>
                  <a:schemeClr val="tx1"/>
                </a:solidFill>
                <a:effectLst/>
                <a:latin typeface="+mn-lt"/>
                <a:ea typeface="+mn-ea"/>
                <a:cs typeface="+mn-cs"/>
              </a:rPr>
              <a:t>overfits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contorts itself to fit those specific examples he has been staring at all night. Perhaps he has just memorized all the answers and </a:t>
            </a:r>
            <a:r>
              <a:rPr lang="en-US" sz="1200" b="0" i="1" kern="1200" dirty="0" smtClean="0">
                <a:solidFill>
                  <a:schemeClr val="tx1"/>
                </a:solidFill>
                <a:effectLst/>
                <a:latin typeface="+mn-lt"/>
                <a:ea typeface="+mn-ea"/>
                <a:cs typeface="+mn-cs"/>
              </a:rPr>
              <a:t>that’s </a:t>
            </a:r>
            <a:r>
              <a:rPr lang="en-US" sz="1200" b="0" i="0" kern="1200" dirty="0" smtClean="0">
                <a:solidFill>
                  <a:schemeClr val="tx1"/>
                </a:solidFill>
                <a:effectLst/>
                <a:latin typeface="+mn-lt"/>
                <a:ea typeface="+mn-ea"/>
                <a:cs typeface="+mn-cs"/>
              </a:rPr>
              <a:t>his recipe — looking them up from memory. There’s no guarantee he understands anything general enough to handle new problems.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395D4E2-D0DF-48C5-AA92-2DADFC41CA3D}" type="slidenum">
              <a:rPr lang="en-US" smtClean="0"/>
              <a:t>84</a:t>
            </a:fld>
            <a:endParaRPr lang="en-US"/>
          </a:p>
        </p:txBody>
      </p:sp>
    </p:spTree>
    <p:extLst>
      <p:ext uri="{BB962C8B-B14F-4D97-AF65-F5344CB8AC3E}">
        <p14:creationId xmlns:p14="http://schemas.microsoft.com/office/powerpoint/2010/main" val="900096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is Mr. Bean’s best good enough? Should you give him a pass to go on to the next step (where you </a:t>
            </a:r>
            <a:r>
              <a:rPr lang="en-US" sz="1200" b="0" i="0" u="sng" kern="1200" dirty="0" smtClean="0">
                <a:solidFill>
                  <a:schemeClr val="tx1"/>
                </a:solidFill>
                <a:effectLst/>
                <a:latin typeface="+mn-lt"/>
                <a:ea typeface="+mn-ea"/>
                <a:cs typeface="+mn-cs"/>
                <a:hlinkClick r:id="rId3"/>
              </a:rPr>
              <a:t>productionize</a:t>
            </a:r>
            <a:r>
              <a:rPr lang="en-US" sz="1200" b="0" i="0" kern="1200" dirty="0" smtClean="0">
                <a:solidFill>
                  <a:schemeClr val="tx1"/>
                </a:solidFill>
                <a:effectLst/>
                <a:latin typeface="+mn-lt"/>
                <a:ea typeface="+mn-ea"/>
                <a:cs typeface="+mn-cs"/>
              </a:rPr>
              <a:t> him for mathematics in the wild) or should you delicately suggest he switch majors?</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86</a:t>
            </a:fld>
            <a:endParaRPr lang="en-US"/>
          </a:p>
        </p:txBody>
      </p:sp>
    </p:spTree>
    <p:extLst>
      <p:ext uri="{BB962C8B-B14F-4D97-AF65-F5344CB8AC3E}">
        <p14:creationId xmlns:p14="http://schemas.microsoft.com/office/powerpoint/2010/main" val="1577290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validation, and test phases in AI — explained in a way you’ll never forget | by Cassie </a:t>
            </a:r>
            <a:r>
              <a:rPr lang="en-US" dirty="0" err="1" smtClean="0"/>
              <a:t>Kozyrkov</a:t>
            </a:r>
            <a:r>
              <a:rPr lang="en-US" dirty="0" smtClean="0"/>
              <a:t> | Towards Data Science</a:t>
            </a:r>
          </a:p>
          <a:p>
            <a:r>
              <a:rPr lang="en-US" dirty="0" smtClean="0"/>
              <a:t>https://towardsdatascience.com/training-validation-and-test-phases-in-ai-explained-in-a-way-youll-never-forget-744be50154e8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88</a:t>
            </a:fld>
            <a:endParaRPr lang="en-US"/>
          </a:p>
        </p:txBody>
      </p:sp>
    </p:spTree>
    <p:extLst>
      <p:ext uri="{BB962C8B-B14F-4D97-AF65-F5344CB8AC3E}">
        <p14:creationId xmlns:p14="http://schemas.microsoft.com/office/powerpoint/2010/main" val="3933139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all you care about is failing unworthy students, you don’t need a validation phase. All you need is testing. Poor Mr. Bean trains, finds a pattern (</a:t>
            </a:r>
            <a:r>
              <a:rPr lang="en-US" sz="1200" b="0" i="0" u="sng" kern="1200" dirty="0" smtClean="0">
                <a:solidFill>
                  <a:schemeClr val="tx1"/>
                </a:solidFill>
                <a:effectLst/>
                <a:latin typeface="+mn-lt"/>
                <a:ea typeface="+mn-ea"/>
                <a:cs typeface="+mn-cs"/>
                <a:hlinkClick r:id="rId3"/>
              </a:rPr>
              <a:t>it was a stupid pattern</a:t>
            </a:r>
            <a:r>
              <a:rPr lang="en-US" sz="1200" b="0" i="0" kern="1200" dirty="0" smtClean="0">
                <a:solidFill>
                  <a:schemeClr val="tx1"/>
                </a:solidFill>
                <a:effectLst/>
                <a:latin typeface="+mn-lt"/>
                <a:ea typeface="+mn-ea"/>
                <a:cs typeface="+mn-cs"/>
              </a:rPr>
              <a:t>), rushes to your exam, fails the exam, and gets kicked out of the math major. You caught and executed an ignoramus. Great job!</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89</a:t>
            </a:fld>
            <a:endParaRPr lang="en-US"/>
          </a:p>
        </p:txBody>
      </p:sp>
    </p:spTree>
    <p:extLst>
      <p:ext uri="{BB962C8B-B14F-4D97-AF65-F5344CB8AC3E}">
        <p14:creationId xmlns:p14="http://schemas.microsoft.com/office/powerpoint/2010/main" val="466239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90</a:t>
            </a:fld>
            <a:endParaRPr lang="en-US"/>
          </a:p>
        </p:txBody>
      </p:sp>
    </p:spTree>
    <p:extLst>
      <p:ext uri="{BB962C8B-B14F-4D97-AF65-F5344CB8AC3E}">
        <p14:creationId xmlns:p14="http://schemas.microsoft.com/office/powerpoint/2010/main" val="1184372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91</a:t>
            </a:fld>
            <a:endParaRPr lang="en-US"/>
          </a:p>
        </p:txBody>
      </p:sp>
    </p:spTree>
    <p:extLst>
      <p:ext uri="{BB962C8B-B14F-4D97-AF65-F5344CB8AC3E}">
        <p14:creationId xmlns:p14="http://schemas.microsoft.com/office/powerpoint/2010/main" val="3869513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really care about your students, it would be sad to find out that their attempts at a recipe are silly only after it’s too late to help them. (On the final exam itself.) What are you, a teacher or an executioner?</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92</a:t>
            </a:fld>
            <a:endParaRPr lang="en-US"/>
          </a:p>
        </p:txBody>
      </p:sp>
    </p:spTree>
    <p:extLst>
      <p:ext uri="{BB962C8B-B14F-4D97-AF65-F5344CB8AC3E}">
        <p14:creationId xmlns:p14="http://schemas.microsoft.com/office/powerpoint/2010/main" val="2044295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be an AI idiot. 7 ways to royally mess up your machine… | by Cassie </a:t>
            </a:r>
            <a:r>
              <a:rPr lang="en-US" dirty="0" err="1" smtClean="0"/>
              <a:t>Kozyrkov</a:t>
            </a:r>
            <a:r>
              <a:rPr lang="en-US" dirty="0" smtClean="0"/>
              <a:t> | Towards Data Science</a:t>
            </a:r>
          </a:p>
          <a:p>
            <a:r>
              <a:rPr lang="en-US" dirty="0" smtClean="0"/>
              <a:t>https://towardsdatascience.com/how-to-be-an-ai-idiot-8559c65d91a8</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93</a:t>
            </a:fld>
            <a:endParaRPr lang="en-US"/>
          </a:p>
        </p:txBody>
      </p:sp>
    </p:spTree>
    <p:extLst>
      <p:ext uri="{BB962C8B-B14F-4D97-AF65-F5344CB8AC3E}">
        <p14:creationId xmlns:p14="http://schemas.microsoft.com/office/powerpoint/2010/main" val="246073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a drawing illustrating the relationship between correlation and causation. </a:t>
            </a:r>
            <a:r>
              <a:rPr lang="en-US" sz="1200" b="0" i="0" kern="1200" smtClean="0">
                <a:solidFill>
                  <a:schemeClr val="tx1"/>
                </a:solidFill>
                <a:effectLst/>
                <a:latin typeface="+mn-lt"/>
                <a:ea typeface="+mn-ea"/>
                <a:cs typeface="+mn-cs"/>
              </a:rPr>
              <a:t>It depicts a correlation between ice cream consumption and crime, but shows that the actual cause is temperature.</a:t>
            </a:r>
            <a:endParaRPr lang="en-US"/>
          </a:p>
        </p:txBody>
      </p:sp>
      <p:sp>
        <p:nvSpPr>
          <p:cNvPr id="4" name="Slide Number Placeholder 3"/>
          <p:cNvSpPr>
            <a:spLocks noGrp="1"/>
          </p:cNvSpPr>
          <p:nvPr>
            <p:ph type="sldNum" sz="quarter" idx="10"/>
          </p:nvPr>
        </p:nvSpPr>
        <p:spPr/>
        <p:txBody>
          <a:bodyPr/>
          <a:lstStyle/>
          <a:p>
            <a:fld id="{A395D4E2-D0DF-48C5-AA92-2DADFC41CA3D}" type="slidenum">
              <a:rPr lang="en-US" smtClean="0"/>
              <a:t>9</a:t>
            </a:fld>
            <a:endParaRPr lang="en-US"/>
          </a:p>
        </p:txBody>
      </p:sp>
    </p:spTree>
    <p:extLst>
      <p:ext uri="{BB962C8B-B14F-4D97-AF65-F5344CB8AC3E}">
        <p14:creationId xmlns:p14="http://schemas.microsoft.com/office/powerpoint/2010/main" val="414538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 is default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14</a:t>
            </a:fld>
            <a:endParaRPr lang="en-US"/>
          </a:p>
        </p:txBody>
      </p:sp>
    </p:spTree>
    <p:extLst>
      <p:ext uri="{BB962C8B-B14F-4D97-AF65-F5344CB8AC3E}">
        <p14:creationId xmlns:p14="http://schemas.microsoft.com/office/powerpoint/2010/main" val="334473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20</a:t>
            </a:fld>
            <a:endParaRPr lang="en-US"/>
          </a:p>
        </p:txBody>
      </p:sp>
    </p:spTree>
    <p:extLst>
      <p:ext uri="{BB962C8B-B14F-4D97-AF65-F5344CB8AC3E}">
        <p14:creationId xmlns:p14="http://schemas.microsoft.com/office/powerpoint/2010/main" val="90499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21</a:t>
            </a:fld>
            <a:endParaRPr lang="en-US"/>
          </a:p>
        </p:txBody>
      </p:sp>
    </p:spTree>
    <p:extLst>
      <p:ext uri="{BB962C8B-B14F-4D97-AF65-F5344CB8AC3E}">
        <p14:creationId xmlns:p14="http://schemas.microsoft.com/office/powerpoint/2010/main" val="2281123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regression using </a:t>
            </a:r>
            <a:r>
              <a:rPr lang="en-US" dirty="0" err="1" smtClean="0"/>
              <a:t>StatsModels</a:t>
            </a:r>
            <a:r>
              <a:rPr lang="en-US" dirty="0" smtClean="0"/>
              <a:t> | by Santiago Rodrigues </a:t>
            </a:r>
            <a:r>
              <a:rPr lang="en-US" dirty="0" err="1" smtClean="0"/>
              <a:t>Manica</a:t>
            </a:r>
            <a:r>
              <a:rPr lang="en-US" dirty="0" smtClean="0"/>
              <a:t> | </a:t>
            </a:r>
            <a:r>
              <a:rPr lang="en-US" dirty="0" err="1" smtClean="0"/>
              <a:t>EvidentEBM</a:t>
            </a:r>
            <a:r>
              <a:rPr lang="en-US" dirty="0" smtClean="0"/>
              <a:t> | Medium</a:t>
            </a:r>
          </a:p>
          <a:p>
            <a:r>
              <a:rPr lang="en-US" dirty="0" smtClean="0"/>
              <a:t>https://medium.com/evidentebm/linear-regression-using-statsmodels-d0db5fef16bb </a:t>
            </a:r>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22</a:t>
            </a:fld>
            <a:endParaRPr lang="en-US"/>
          </a:p>
        </p:txBody>
      </p:sp>
    </p:spTree>
    <p:extLst>
      <p:ext uri="{BB962C8B-B14F-4D97-AF65-F5344CB8AC3E}">
        <p14:creationId xmlns:p14="http://schemas.microsoft.com/office/powerpoint/2010/main" val="771922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5D4E2-D0DF-48C5-AA92-2DADFC41CA3D}" type="slidenum">
              <a:rPr lang="en-US" smtClean="0"/>
              <a:t>24</a:t>
            </a:fld>
            <a:endParaRPr lang="en-US"/>
          </a:p>
        </p:txBody>
      </p:sp>
    </p:spTree>
    <p:extLst>
      <p:ext uri="{BB962C8B-B14F-4D97-AF65-F5344CB8AC3E}">
        <p14:creationId xmlns:p14="http://schemas.microsoft.com/office/powerpoint/2010/main" val="3809205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2021-09-15</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800531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2021-09-15</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3"/>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579257777"/>
      </p:ext>
    </p:extLst>
  </p:cSld>
  <p:clrMap bg1="dk1" tx1="lt1" bg2="dk2" tx2="lt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hyperlink" Target="https://campus.datacamp.com/courses/introduction-to-python-de9bedd8-983f-4a5b-a614-3d01d76e614e/67436?ex=1" TargetMode="External"/><Relationship Id="rId2" Type="http://schemas.openxmlformats.org/officeDocument/2006/relationships/hyperlink" Target="https://campus.datacamp.com/courses/introduction-to-python-de9bedd8-983f-4a5b-a614-3d01d76e614e/testing?ex=2" TargetMode="External"/><Relationship Id="rId1" Type="http://schemas.openxmlformats.org/officeDocument/2006/relationships/slideLayout" Target="../slideLayouts/slideLayout1.xml"/><Relationship Id="rId4" Type="http://schemas.openxmlformats.org/officeDocument/2006/relationships/hyperlink" Target="https://stat.ethz.ch/R-manual/R-devel/library/datasets/html/mtcar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jpeg"/></Relationships>
</file>

<file path=ppt/slides/_rels/slide9.xml.rels><?xml version="1.0" encoding="UTF-8" standalone="yes"?>
<Relationships xmlns="http://schemas.openxmlformats.org/package/2006/relationships"><Relationship Id="rId3" Type="http://schemas.openxmlformats.org/officeDocument/2006/relationships/hyperlink" Target="http://www.tylervigen.com/spurious-correlation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datacamp.com/courses/supervised-learning-with-scikit-learn" TargetMode="External"/><Relationship Id="rId2" Type="http://schemas.openxmlformats.org/officeDocument/2006/relationships/hyperlink" Target="https://learn.datacamp.com/projects/558" TargetMode="External"/><Relationship Id="rId1" Type="http://schemas.openxmlformats.org/officeDocument/2006/relationships/slideLayout" Target="../slideLayouts/slideLayout1.xml"/><Relationship Id="rId6" Type="http://schemas.openxmlformats.org/officeDocument/2006/relationships/hyperlink" Target="https://www.datacamp.com/community/tutorials/preprocessing-in-data-science-part-3-scaling-synthesized-data" TargetMode="External"/><Relationship Id="rId5" Type="http://schemas.openxmlformats.org/officeDocument/2006/relationships/hyperlink" Target="https://www.datacamp.com/community/tutorials/preprocessing-in-data-science-part-2-centering-scaling-and-logistic-regression" TargetMode="External"/><Relationship Id="rId4" Type="http://schemas.openxmlformats.org/officeDocument/2006/relationships/hyperlink" Target="https://www.datacamp.com/community/tutorials/preprocessing-in-data-science-part-1-centering-scaling-and-knn" TargetMode="External"/></Relationships>
</file>

<file path=ppt/slides/_rels/slide95.xml.rels><?xml version="1.0" encoding="UTF-8" standalone="yes"?>
<Relationships xmlns="http://schemas.openxmlformats.org/package/2006/relationships"><Relationship Id="rId2" Type="http://schemas.openxmlformats.org/officeDocument/2006/relationships/hyperlink" Target="https://gallery.shinyapps.io/simple_regression/"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a:t>
            </a:r>
            <a:r>
              <a:rPr lang="en-US" dirty="0" err="1" smtClean="0"/>
              <a:t>nano</a:t>
            </a:r>
            <a:r>
              <a:rPr lang="en-US" dirty="0" smtClean="0"/>
              <a:t> degree</a:t>
            </a:r>
            <a:endParaRPr lang="en-US" dirty="0"/>
          </a:p>
        </p:txBody>
      </p:sp>
      <p:sp>
        <p:nvSpPr>
          <p:cNvPr id="3" name="Content Placeholder 2"/>
          <p:cNvSpPr>
            <a:spLocks noGrp="1"/>
          </p:cNvSpPr>
          <p:nvPr>
            <p:ph idx="1"/>
          </p:nvPr>
        </p:nvSpPr>
        <p:spPr/>
        <p:txBody>
          <a:bodyPr>
            <a:normAutofit/>
          </a:bodyPr>
          <a:lstStyle/>
          <a:p>
            <a:endParaRPr lang="en-US" sz="3200" dirty="0" smtClean="0"/>
          </a:p>
          <a:p>
            <a:pPr marL="0" indent="0">
              <a:buNone/>
            </a:pPr>
            <a:r>
              <a:rPr lang="en-US" sz="3200" dirty="0" smtClean="0"/>
              <a:t>Session 6</a:t>
            </a:r>
          </a:p>
          <a:p>
            <a:endParaRPr lang="en-US" sz="3200" dirty="0"/>
          </a:p>
          <a:p>
            <a:pPr marL="0" indent="0">
              <a:buNone/>
            </a:pPr>
            <a:r>
              <a:rPr lang="en-US" sz="3200" dirty="0" smtClean="0"/>
              <a:t>Conducted by </a:t>
            </a:r>
            <a:r>
              <a:rPr lang="en-US" sz="3200" dirty="0" err="1" smtClean="0"/>
              <a:t>hamza</a:t>
            </a:r>
            <a:endParaRPr lang="en-US" sz="3200" dirty="0"/>
          </a:p>
        </p:txBody>
      </p:sp>
    </p:spTree>
    <p:extLst>
      <p:ext uri="{BB962C8B-B14F-4D97-AF65-F5344CB8AC3E}">
        <p14:creationId xmlns:p14="http://schemas.microsoft.com/office/powerpoint/2010/main" val="67467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Simpsons paradox</a:t>
            </a:r>
            <a:endParaRPr lang="en-US" dirty="0"/>
          </a:p>
        </p:txBody>
      </p:sp>
      <p:sp>
        <p:nvSpPr>
          <p:cNvPr id="3" name="Content Placeholder 2"/>
          <p:cNvSpPr>
            <a:spLocks noGrp="1"/>
          </p:cNvSpPr>
          <p:nvPr>
            <p:ph idx="1"/>
          </p:nvPr>
        </p:nvSpPr>
        <p:spPr/>
        <p:txBody>
          <a:bodyPr/>
          <a:lstStyle/>
          <a:p>
            <a:r>
              <a:rPr lang="en-US" dirty="0" smtClean="0"/>
              <a:t>How Can we solve it? </a:t>
            </a:r>
            <a:endParaRPr lang="en-US" dirty="0"/>
          </a:p>
        </p:txBody>
      </p:sp>
      <p:pic>
        <p:nvPicPr>
          <p:cNvPr id="4" name="Picture 3"/>
          <p:cNvPicPr>
            <a:picLocks noChangeAspect="1"/>
          </p:cNvPicPr>
          <p:nvPr/>
        </p:nvPicPr>
        <p:blipFill>
          <a:blip r:embed="rId2"/>
          <a:stretch>
            <a:fillRect/>
          </a:stretch>
        </p:blipFill>
        <p:spPr>
          <a:xfrm>
            <a:off x="5378412" y="2312125"/>
            <a:ext cx="4496427" cy="3905795"/>
          </a:xfrm>
          <a:prstGeom prst="rect">
            <a:avLst/>
          </a:prstGeom>
        </p:spPr>
      </p:pic>
    </p:spTree>
    <p:extLst>
      <p:ext uri="{BB962C8B-B14F-4D97-AF65-F5344CB8AC3E}">
        <p14:creationId xmlns:p14="http://schemas.microsoft.com/office/powerpoint/2010/main" val="1252998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722638" y="2226026"/>
            <a:ext cx="6744641" cy="4210638"/>
          </a:xfrm>
          <a:prstGeom prst="rect">
            <a:avLst/>
          </a:prstGeom>
        </p:spPr>
      </p:pic>
    </p:spTree>
    <p:extLst>
      <p:ext uri="{BB962C8B-B14F-4D97-AF65-F5344CB8AC3E}">
        <p14:creationId xmlns:p14="http://schemas.microsoft.com/office/powerpoint/2010/main" val="2492950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Randomization</a:t>
            </a:r>
            <a:endParaRPr lang="en-US" dirty="0"/>
          </a:p>
        </p:txBody>
      </p:sp>
      <p:sp>
        <p:nvSpPr>
          <p:cNvPr id="3" name="Content Placeholder 2"/>
          <p:cNvSpPr>
            <a:spLocks noGrp="1"/>
          </p:cNvSpPr>
          <p:nvPr>
            <p:ph idx="1"/>
          </p:nvPr>
        </p:nvSpPr>
        <p:spPr/>
        <p:txBody>
          <a:bodyPr/>
          <a:lstStyle/>
          <a:p>
            <a:endParaRPr lang="en-US"/>
          </a:p>
        </p:txBody>
      </p:sp>
      <p:pic>
        <p:nvPicPr>
          <p:cNvPr id="3074" name="Picture 2" descr="ماتت دوللي المستنسخة وبقي ما يبشر العلما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153" y="2012503"/>
            <a:ext cx="7806844" cy="439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452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10843" y="2282327"/>
            <a:ext cx="6293239" cy="3935593"/>
          </a:xfrm>
          <a:prstGeom prst="rect">
            <a:avLst/>
          </a:prstGeom>
        </p:spPr>
      </p:pic>
    </p:spTree>
    <p:extLst>
      <p:ext uri="{BB962C8B-B14F-4D97-AF65-F5344CB8AC3E}">
        <p14:creationId xmlns:p14="http://schemas.microsoft.com/office/powerpoint/2010/main" val="45577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637149" y="2643603"/>
            <a:ext cx="4082814" cy="2485192"/>
          </a:xfrm>
          <a:prstGeom prst="rect">
            <a:avLst/>
          </a:prstGeom>
        </p:spPr>
      </p:pic>
    </p:spTree>
    <p:extLst>
      <p:ext uri="{BB962C8B-B14F-4D97-AF65-F5344CB8AC3E}">
        <p14:creationId xmlns:p14="http://schemas.microsoft.com/office/powerpoint/2010/main" val="3573354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summary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23793" y="2628788"/>
            <a:ext cx="7705577" cy="2279114"/>
          </a:xfrm>
          <a:prstGeom prst="rect">
            <a:avLst/>
          </a:prstGeom>
        </p:spPr>
      </p:pic>
      <p:sp>
        <p:nvSpPr>
          <p:cNvPr id="5" name="TextBox 4"/>
          <p:cNvSpPr txBox="1"/>
          <p:nvPr/>
        </p:nvSpPr>
        <p:spPr>
          <a:xfrm>
            <a:off x="7912359" y="5505061"/>
            <a:ext cx="1939955" cy="369332"/>
          </a:xfrm>
          <a:prstGeom prst="rect">
            <a:avLst/>
          </a:prstGeom>
          <a:noFill/>
        </p:spPr>
        <p:txBody>
          <a:bodyPr wrap="none" rtlCol="0">
            <a:spAutoFit/>
          </a:bodyPr>
          <a:lstStyle/>
          <a:p>
            <a:r>
              <a:rPr lang="en-US" dirty="0" smtClean="0"/>
              <a:t>What’s missing?</a:t>
            </a:r>
            <a:endParaRPr lang="en-US" dirty="0"/>
          </a:p>
        </p:txBody>
      </p:sp>
    </p:spTree>
    <p:extLst>
      <p:ext uri="{BB962C8B-B14F-4D97-AF65-F5344CB8AC3E}">
        <p14:creationId xmlns:p14="http://schemas.microsoft.com/office/powerpoint/2010/main" val="4291568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summary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91422" y="2418751"/>
            <a:ext cx="8758431" cy="2619779"/>
          </a:xfrm>
          <a:prstGeom prst="rect">
            <a:avLst/>
          </a:prstGeom>
        </p:spPr>
      </p:pic>
    </p:spTree>
    <p:extLst>
      <p:ext uri="{BB962C8B-B14F-4D97-AF65-F5344CB8AC3E}">
        <p14:creationId xmlns:p14="http://schemas.microsoft.com/office/powerpoint/2010/main" val="41803096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9706" y="2011363"/>
            <a:ext cx="6731000" cy="4206875"/>
          </a:xfrm>
        </p:spPr>
      </p:pic>
    </p:spTree>
    <p:extLst>
      <p:ext uri="{BB962C8B-B14F-4D97-AF65-F5344CB8AC3E}">
        <p14:creationId xmlns:p14="http://schemas.microsoft.com/office/powerpoint/2010/main" val="2759717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3755" y="1792936"/>
            <a:ext cx="9907383" cy="1457528"/>
          </a:xfrm>
          <a:prstGeom prst="rect">
            <a:avLst/>
          </a:prstGeom>
        </p:spPr>
      </p:pic>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5767" y="3469208"/>
            <a:ext cx="5057100" cy="3160687"/>
          </a:xfrm>
          <a:prstGeom prst="rect">
            <a:avLst/>
          </a:prstGeom>
        </p:spPr>
      </p:pic>
    </p:spTree>
    <p:extLst>
      <p:ext uri="{BB962C8B-B14F-4D97-AF65-F5344CB8AC3E}">
        <p14:creationId xmlns:p14="http://schemas.microsoft.com/office/powerpoint/2010/main" val="1615672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Cassie </a:t>
            </a:r>
            <a:r>
              <a:rPr lang="en-US" dirty="0" err="1" smtClean="0"/>
              <a:t>kozyrgov</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9685" y="3417990"/>
            <a:ext cx="8990548" cy="1393620"/>
          </a:xfrm>
          <a:prstGeom prst="rect">
            <a:avLst/>
          </a:prstGeom>
        </p:spPr>
      </p:pic>
    </p:spTree>
    <p:extLst>
      <p:ext uri="{BB962C8B-B14F-4D97-AF65-F5344CB8AC3E}">
        <p14:creationId xmlns:p14="http://schemas.microsoft.com/office/powerpoint/2010/main" val="3364701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a:t>L</a:t>
            </a:r>
            <a:r>
              <a:rPr lang="en-US" dirty="0" smtClean="0"/>
              <a:t>inear regression </a:t>
            </a:r>
          </a:p>
          <a:p>
            <a:r>
              <a:rPr lang="en-US" dirty="0" smtClean="0"/>
              <a:t>Logistic regression </a:t>
            </a:r>
          </a:p>
          <a:p>
            <a:r>
              <a:rPr lang="en-US" dirty="0" smtClean="0"/>
              <a:t>Machine learning</a:t>
            </a:r>
          </a:p>
          <a:p>
            <a:r>
              <a:rPr lang="en-US" dirty="0" smtClean="0"/>
              <a:t>Project</a:t>
            </a:r>
          </a:p>
          <a:p>
            <a:endParaRPr lang="en-US" dirty="0"/>
          </a:p>
        </p:txBody>
      </p:sp>
    </p:spTree>
    <p:extLst>
      <p:ext uri="{BB962C8B-B14F-4D97-AF65-F5344CB8AC3E}">
        <p14:creationId xmlns:p14="http://schemas.microsoft.com/office/powerpoint/2010/main" val="17264795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089160" y="2527788"/>
            <a:ext cx="5457090" cy="3174023"/>
          </a:xfrm>
          <a:prstGeom prst="rect">
            <a:avLst/>
          </a:prstGeom>
        </p:spPr>
      </p:pic>
      <p:sp>
        <p:nvSpPr>
          <p:cNvPr id="6" name="Rectangle 5"/>
          <p:cNvSpPr/>
          <p:nvPr/>
        </p:nvSpPr>
        <p:spPr>
          <a:xfrm>
            <a:off x="8546250" y="6251998"/>
            <a:ext cx="3653564" cy="369332"/>
          </a:xfrm>
          <a:prstGeom prst="rect">
            <a:avLst/>
          </a:prstGeom>
        </p:spPr>
        <p:txBody>
          <a:bodyPr wrap="none">
            <a:spAutoFit/>
          </a:bodyPr>
          <a:lstStyle/>
          <a:p>
            <a:r>
              <a:rPr lang="en-US" b="1" dirty="0" err="1" smtClean="0">
                <a:solidFill>
                  <a:srgbClr val="FF0000"/>
                </a:solidFill>
              </a:rPr>
              <a:t>Randomizaion</a:t>
            </a:r>
            <a:r>
              <a:rPr lang="en-US" b="1" dirty="0" smtClean="0">
                <a:solidFill>
                  <a:srgbClr val="FF0000"/>
                </a:solidFill>
              </a:rPr>
              <a:t> Not </a:t>
            </a:r>
            <a:r>
              <a:rPr lang="en-US" b="1" dirty="0">
                <a:solidFill>
                  <a:srgbClr val="FF0000"/>
                </a:solidFill>
              </a:rPr>
              <a:t>always possible</a:t>
            </a:r>
          </a:p>
        </p:txBody>
      </p:sp>
    </p:spTree>
    <p:extLst>
      <p:ext uri="{BB962C8B-B14F-4D97-AF65-F5344CB8AC3E}">
        <p14:creationId xmlns:p14="http://schemas.microsoft.com/office/powerpoint/2010/main" val="2022732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linear regression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773203" y="2566438"/>
            <a:ext cx="5770950" cy="2480496"/>
          </a:xfrm>
          <a:prstGeom prst="rect">
            <a:avLst/>
          </a:prstGeom>
        </p:spPr>
      </p:pic>
    </p:spTree>
    <p:extLst>
      <p:ext uri="{BB962C8B-B14F-4D97-AF65-F5344CB8AC3E}">
        <p14:creationId xmlns:p14="http://schemas.microsoft.com/office/powerpoint/2010/main" val="12809634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55504" y="2131125"/>
            <a:ext cx="10278909" cy="4086795"/>
          </a:xfrm>
          <a:prstGeom prst="rect">
            <a:avLst/>
          </a:prstGeom>
        </p:spPr>
      </p:pic>
    </p:spTree>
    <p:extLst>
      <p:ext uri="{BB962C8B-B14F-4D97-AF65-F5344CB8AC3E}">
        <p14:creationId xmlns:p14="http://schemas.microsoft.com/office/powerpoint/2010/main" val="1295063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 </a:t>
            </a:r>
            <a:r>
              <a:rPr lang="en-US" dirty="0" smtClean="0"/>
              <a:t>Project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42067" y="2439620"/>
            <a:ext cx="2907350" cy="3007604"/>
          </a:xfrm>
          <a:prstGeom prst="rect">
            <a:avLst/>
          </a:prstGeom>
        </p:spPr>
      </p:pic>
      <p:pic>
        <p:nvPicPr>
          <p:cNvPr id="5" name="Picture 4"/>
          <p:cNvPicPr>
            <a:picLocks noChangeAspect="1"/>
          </p:cNvPicPr>
          <p:nvPr/>
        </p:nvPicPr>
        <p:blipFill>
          <a:blip r:embed="rId3"/>
          <a:stretch>
            <a:fillRect/>
          </a:stretch>
        </p:blipFill>
        <p:spPr>
          <a:xfrm>
            <a:off x="4918050" y="2689049"/>
            <a:ext cx="3071519" cy="1822659"/>
          </a:xfrm>
          <a:prstGeom prst="rect">
            <a:avLst/>
          </a:prstGeom>
        </p:spPr>
      </p:pic>
    </p:spTree>
    <p:extLst>
      <p:ext uri="{BB962C8B-B14F-4D97-AF65-F5344CB8AC3E}">
        <p14:creationId xmlns:p14="http://schemas.microsoft.com/office/powerpoint/2010/main" val="3334039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II - A/B Test</a:t>
            </a:r>
          </a:p>
        </p:txBody>
      </p:sp>
      <p:sp>
        <p:nvSpPr>
          <p:cNvPr id="3" name="Content Placeholder 2"/>
          <p:cNvSpPr>
            <a:spLocks noGrp="1"/>
          </p:cNvSpPr>
          <p:nvPr>
            <p:ph idx="1"/>
          </p:nvPr>
        </p:nvSpPr>
        <p:spPr/>
        <p:txBody>
          <a:bodyPr/>
          <a:lstStyle/>
          <a:p>
            <a:r>
              <a:rPr lang="en-US" sz="2400" b="1" dirty="0"/>
              <a:t>state your hypothesis</a:t>
            </a:r>
          </a:p>
          <a:p>
            <a:endParaRPr lang="en-US" dirty="0"/>
          </a:p>
        </p:txBody>
      </p:sp>
      <p:pic>
        <p:nvPicPr>
          <p:cNvPr id="5" name="Picture 4"/>
          <p:cNvPicPr>
            <a:picLocks noChangeAspect="1"/>
          </p:cNvPicPr>
          <p:nvPr/>
        </p:nvPicPr>
        <p:blipFill>
          <a:blip r:embed="rId3"/>
          <a:stretch>
            <a:fillRect/>
          </a:stretch>
        </p:blipFill>
        <p:spPr>
          <a:xfrm>
            <a:off x="571206" y="3560175"/>
            <a:ext cx="11318304" cy="674493"/>
          </a:xfrm>
          <a:prstGeom prst="rect">
            <a:avLst/>
          </a:prstGeom>
        </p:spPr>
      </p:pic>
      <p:pic>
        <p:nvPicPr>
          <p:cNvPr id="6" name="Picture 5"/>
          <p:cNvPicPr>
            <a:picLocks noChangeAspect="1"/>
          </p:cNvPicPr>
          <p:nvPr/>
        </p:nvPicPr>
        <p:blipFill>
          <a:blip r:embed="rId4"/>
          <a:stretch>
            <a:fillRect/>
          </a:stretch>
        </p:blipFill>
        <p:spPr>
          <a:xfrm>
            <a:off x="885567" y="4649761"/>
            <a:ext cx="10902203" cy="725689"/>
          </a:xfrm>
          <a:prstGeom prst="rect">
            <a:avLst/>
          </a:prstGeom>
        </p:spPr>
      </p:pic>
      <p:pic>
        <p:nvPicPr>
          <p:cNvPr id="7" name="Picture 6"/>
          <p:cNvPicPr>
            <a:picLocks noChangeAspect="1"/>
          </p:cNvPicPr>
          <p:nvPr/>
        </p:nvPicPr>
        <p:blipFill>
          <a:blip r:embed="rId5"/>
          <a:stretch>
            <a:fillRect/>
          </a:stretch>
        </p:blipFill>
        <p:spPr>
          <a:xfrm>
            <a:off x="700175" y="5990196"/>
            <a:ext cx="11060367" cy="627638"/>
          </a:xfrm>
          <a:prstGeom prst="rect">
            <a:avLst/>
          </a:prstGeom>
        </p:spPr>
      </p:pic>
      <p:pic>
        <p:nvPicPr>
          <p:cNvPr id="4" name="Picture 3"/>
          <p:cNvPicPr>
            <a:picLocks noChangeAspect="1"/>
          </p:cNvPicPr>
          <p:nvPr/>
        </p:nvPicPr>
        <p:blipFill>
          <a:blip r:embed="rId6"/>
          <a:stretch>
            <a:fillRect/>
          </a:stretch>
        </p:blipFill>
        <p:spPr>
          <a:xfrm>
            <a:off x="700175" y="2477947"/>
            <a:ext cx="6544588" cy="819264"/>
          </a:xfrm>
          <a:prstGeom prst="rect">
            <a:avLst/>
          </a:prstGeom>
        </p:spPr>
      </p:pic>
    </p:spTree>
    <p:extLst>
      <p:ext uri="{BB962C8B-B14F-4D97-AF65-F5344CB8AC3E}">
        <p14:creationId xmlns:p14="http://schemas.microsoft.com/office/powerpoint/2010/main" val="5771570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a:t>
            </a:r>
            <a:r>
              <a:rPr lang="en-US" dirty="0"/>
              <a:t>III - A regression approach</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8094" y="2236694"/>
            <a:ext cx="2078177" cy="516056"/>
          </a:xfrm>
          <a:prstGeom prst="rect">
            <a:avLst/>
          </a:prstGeom>
        </p:spPr>
      </p:pic>
      <p:pic>
        <p:nvPicPr>
          <p:cNvPr id="5" name="Picture 4"/>
          <p:cNvPicPr>
            <a:picLocks noChangeAspect="1"/>
          </p:cNvPicPr>
          <p:nvPr/>
        </p:nvPicPr>
        <p:blipFill>
          <a:blip r:embed="rId3"/>
          <a:stretch>
            <a:fillRect/>
          </a:stretch>
        </p:blipFill>
        <p:spPr>
          <a:xfrm>
            <a:off x="937139" y="3370218"/>
            <a:ext cx="5478264" cy="496353"/>
          </a:xfrm>
          <a:prstGeom prst="rect">
            <a:avLst/>
          </a:prstGeom>
        </p:spPr>
      </p:pic>
      <p:pic>
        <p:nvPicPr>
          <p:cNvPr id="6" name="Picture 5"/>
          <p:cNvPicPr>
            <a:picLocks noChangeAspect="1"/>
          </p:cNvPicPr>
          <p:nvPr/>
        </p:nvPicPr>
        <p:blipFill>
          <a:blip r:embed="rId4"/>
          <a:stretch>
            <a:fillRect/>
          </a:stretch>
        </p:blipFill>
        <p:spPr>
          <a:xfrm>
            <a:off x="4202146" y="6378244"/>
            <a:ext cx="2666484" cy="438790"/>
          </a:xfrm>
          <a:prstGeom prst="rect">
            <a:avLst/>
          </a:prstGeom>
        </p:spPr>
      </p:pic>
      <p:pic>
        <p:nvPicPr>
          <p:cNvPr id="8" name="Picture 7"/>
          <p:cNvPicPr>
            <a:picLocks noChangeAspect="1"/>
          </p:cNvPicPr>
          <p:nvPr/>
        </p:nvPicPr>
        <p:blipFill>
          <a:blip r:embed="rId5"/>
          <a:stretch>
            <a:fillRect/>
          </a:stretch>
        </p:blipFill>
        <p:spPr>
          <a:xfrm>
            <a:off x="694277" y="4663389"/>
            <a:ext cx="5721126" cy="455665"/>
          </a:xfrm>
          <a:prstGeom prst="rect">
            <a:avLst/>
          </a:prstGeom>
        </p:spPr>
      </p:pic>
      <p:pic>
        <p:nvPicPr>
          <p:cNvPr id="9" name="Picture 8"/>
          <p:cNvPicPr>
            <a:picLocks noChangeAspect="1"/>
          </p:cNvPicPr>
          <p:nvPr/>
        </p:nvPicPr>
        <p:blipFill>
          <a:blip r:embed="rId6"/>
          <a:stretch>
            <a:fillRect/>
          </a:stretch>
        </p:blipFill>
        <p:spPr>
          <a:xfrm>
            <a:off x="694277" y="5590625"/>
            <a:ext cx="6525536" cy="438211"/>
          </a:xfrm>
          <a:prstGeom prst="rect">
            <a:avLst/>
          </a:prstGeom>
        </p:spPr>
      </p:pic>
    </p:spTree>
    <p:extLst>
      <p:ext uri="{BB962C8B-B14F-4D97-AF65-F5344CB8AC3E}">
        <p14:creationId xmlns:p14="http://schemas.microsoft.com/office/powerpoint/2010/main" val="30133136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room1</a:t>
            </a:r>
            <a:endParaRPr lang="en-US" dirty="0"/>
          </a:p>
        </p:txBody>
      </p:sp>
      <p:sp>
        <p:nvSpPr>
          <p:cNvPr id="3" name="Content Placeholder 2"/>
          <p:cNvSpPr>
            <a:spLocks noGrp="1"/>
          </p:cNvSpPr>
          <p:nvPr>
            <p:ph idx="1"/>
          </p:nvPr>
        </p:nvSpPr>
        <p:spPr/>
        <p:txBody>
          <a:bodyPr/>
          <a:lstStyle/>
          <a:p>
            <a:r>
              <a:rPr lang="en-US" u="sng" dirty="0" smtClean="0">
                <a:hlinkClick r:id="rId2"/>
              </a:rPr>
              <a:t>https</a:t>
            </a:r>
            <a:r>
              <a:rPr lang="en-US" u="sng" dirty="0">
                <a:hlinkClick r:id="rId2"/>
              </a:rPr>
              <a:t>://</a:t>
            </a:r>
            <a:r>
              <a:rPr lang="en-US" u="sng" dirty="0" smtClean="0">
                <a:hlinkClick r:id="rId2"/>
              </a:rPr>
              <a:t>campus.datacamp.com/courses/introduction-to-python-de9bedd8-983f-4a5b-a614-3d01d76e614e/testing?ex=2</a:t>
            </a:r>
            <a:r>
              <a:rPr lang="en-US" u="sng" dirty="0" smtClean="0"/>
              <a:t>    Z test </a:t>
            </a:r>
          </a:p>
          <a:p>
            <a:pPr marL="0" indent="0">
              <a:buNone/>
            </a:pPr>
            <a:r>
              <a:rPr lang="en-US" u="sng" dirty="0" smtClean="0"/>
              <a:t>[typo in alternative hypothesis exercise – t test instead of Z test)</a:t>
            </a:r>
            <a:endParaRPr lang="en-US" u="sng" dirty="0"/>
          </a:p>
          <a:p>
            <a:r>
              <a:rPr lang="en-US" u="sng" dirty="0" smtClean="0">
                <a:hlinkClick r:id="rId3"/>
              </a:rPr>
              <a:t>https</a:t>
            </a:r>
            <a:r>
              <a:rPr lang="en-US" u="sng" dirty="0">
                <a:hlinkClick r:id="rId3"/>
              </a:rPr>
              <a:t>://</a:t>
            </a:r>
            <a:r>
              <a:rPr lang="en-US" u="sng" dirty="0" smtClean="0">
                <a:hlinkClick r:id="rId3"/>
              </a:rPr>
              <a:t>campus.datacamp.com/courses/introduction-to-python-de9bedd8-983f-4a5b-a614-3d01d76e614e/67436?ex=1</a:t>
            </a:r>
            <a:r>
              <a:rPr lang="en-US" u="sng" dirty="0" smtClean="0"/>
              <a:t> </a:t>
            </a:r>
            <a:endParaRPr lang="en-US" dirty="0"/>
          </a:p>
          <a:p>
            <a:pPr marL="0" indent="0">
              <a:buNone/>
            </a:pPr>
            <a:r>
              <a:rPr lang="en-US" dirty="0" smtClean="0"/>
              <a:t> </a:t>
            </a:r>
          </a:p>
          <a:p>
            <a:pPr marL="0" indent="0">
              <a:buNone/>
            </a:pPr>
            <a:endParaRPr lang="en-US" dirty="0"/>
          </a:p>
          <a:p>
            <a:pPr marL="0" indent="0">
              <a:buNone/>
            </a:pPr>
            <a:r>
              <a:rPr lang="en-US" dirty="0" smtClean="0"/>
              <a:t>Dataset description: </a:t>
            </a:r>
          </a:p>
          <a:p>
            <a:pPr marL="0" indent="0">
              <a:buNone/>
            </a:pPr>
            <a:r>
              <a:rPr lang="en-US" dirty="0">
                <a:hlinkClick r:id="rId4"/>
              </a:rPr>
              <a:t>https://</a:t>
            </a:r>
            <a:r>
              <a:rPr lang="en-US" dirty="0" smtClean="0">
                <a:hlinkClick r:id="rId4"/>
              </a:rPr>
              <a:t>stat.ethz.ch/R-manual/R-devel/library/datasets/html/mtcars.html</a:t>
            </a:r>
            <a:r>
              <a:rPr lang="en-US" dirty="0" smtClean="0"/>
              <a:t> </a:t>
            </a:r>
            <a:endParaRPr lang="en-US" dirty="0"/>
          </a:p>
        </p:txBody>
      </p:sp>
    </p:spTree>
    <p:extLst>
      <p:ext uri="{BB962C8B-B14F-4D97-AF65-F5344CB8AC3E}">
        <p14:creationId xmlns:p14="http://schemas.microsoft.com/office/powerpoint/2010/main" val="26256469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point of view</a:t>
            </a:r>
            <a:endParaRPr lang="en-US" dirty="0"/>
          </a:p>
        </p:txBody>
      </p:sp>
      <p:sp>
        <p:nvSpPr>
          <p:cNvPr id="3" name="Content Placeholder 2"/>
          <p:cNvSpPr>
            <a:spLocks noGrp="1"/>
          </p:cNvSpPr>
          <p:nvPr>
            <p:ph idx="1"/>
          </p:nvPr>
        </p:nvSpPr>
        <p:spPr/>
        <p:txBody>
          <a:bodyPr/>
          <a:lstStyle/>
          <a:p>
            <a:r>
              <a:rPr lang="en-US" dirty="0" smtClean="0"/>
              <a:t>Welcome to machine learning </a:t>
            </a:r>
            <a:endParaRPr lang="en-US" dirty="0"/>
          </a:p>
        </p:txBody>
      </p:sp>
    </p:spTree>
    <p:extLst>
      <p:ext uri="{BB962C8B-B14F-4D97-AF65-F5344CB8AC3E}">
        <p14:creationId xmlns:p14="http://schemas.microsoft.com/office/powerpoint/2010/main" val="31518092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4887" y="2003978"/>
            <a:ext cx="10152112" cy="4782665"/>
          </a:xfrm>
          <a:prstGeom prst="rect">
            <a:avLst/>
          </a:prstGeom>
        </p:spPr>
      </p:pic>
    </p:spTree>
    <p:extLst>
      <p:ext uri="{BB962C8B-B14F-4D97-AF65-F5344CB8AC3E}">
        <p14:creationId xmlns:p14="http://schemas.microsoft.com/office/powerpoint/2010/main" val="1996314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54156" y="2175387"/>
            <a:ext cx="8924916" cy="4523587"/>
          </a:xfrm>
          <a:prstGeom prst="rect">
            <a:avLst/>
          </a:prstGeom>
        </p:spPr>
      </p:pic>
    </p:spTree>
    <p:extLst>
      <p:ext uri="{BB962C8B-B14F-4D97-AF65-F5344CB8AC3E}">
        <p14:creationId xmlns:p14="http://schemas.microsoft.com/office/powerpoint/2010/main" val="1686510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103" y="2616568"/>
            <a:ext cx="11275710" cy="2996464"/>
          </a:xfrm>
          <a:prstGeom prst="rect">
            <a:avLst/>
          </a:prstGeom>
        </p:spPr>
      </p:pic>
    </p:spTree>
    <p:extLst>
      <p:ext uri="{BB962C8B-B14F-4D97-AF65-F5344CB8AC3E}">
        <p14:creationId xmlns:p14="http://schemas.microsoft.com/office/powerpoint/2010/main" val="28311711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Attitude of machine learning</a:t>
            </a:r>
            <a:endParaRPr lang="en-US" dirty="0"/>
          </a:p>
        </p:txBody>
      </p:sp>
      <p:sp>
        <p:nvSpPr>
          <p:cNvPr id="3" name="Content Placeholder 2"/>
          <p:cNvSpPr>
            <a:spLocks noGrp="1"/>
          </p:cNvSpPr>
          <p:nvPr>
            <p:ph idx="1"/>
          </p:nvPr>
        </p:nvSpPr>
        <p:spPr/>
        <p:txBody>
          <a:bodyPr/>
          <a:lstStyle/>
          <a:p>
            <a:r>
              <a:rPr lang="en-US" dirty="0" smtClean="0"/>
              <a:t>Think carefully  - perfectionism – get it right on the first shot</a:t>
            </a:r>
          </a:p>
          <a:p>
            <a:endParaRPr lang="en-US" dirty="0"/>
          </a:p>
          <a:p>
            <a:endParaRPr lang="en-US" dirty="0" smtClean="0"/>
          </a:p>
          <a:p>
            <a:r>
              <a:rPr lang="en-US" dirty="0" smtClean="0"/>
              <a:t>Give it a shot! – get it wrong – try again – ITERATE</a:t>
            </a:r>
          </a:p>
          <a:p>
            <a:endParaRPr lang="en-US" dirty="0"/>
          </a:p>
          <a:p>
            <a:endParaRPr lang="en-US" dirty="0" smtClean="0"/>
          </a:p>
          <a:p>
            <a:endParaRPr lang="en-US" dirty="0"/>
          </a:p>
        </p:txBody>
      </p:sp>
    </p:spTree>
    <p:extLst>
      <p:ext uri="{BB962C8B-B14F-4D97-AF65-F5344CB8AC3E}">
        <p14:creationId xmlns:p14="http://schemas.microsoft.com/office/powerpoint/2010/main" val="2982636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Brave enough?</a:t>
            </a:r>
            <a:endParaRPr lang="en-US" dirty="0"/>
          </a:p>
        </p:txBody>
      </p:sp>
      <p:sp>
        <p:nvSpPr>
          <p:cNvPr id="3" name="Content Placeholder 2"/>
          <p:cNvSpPr>
            <a:spLocks noGrp="1"/>
          </p:cNvSpPr>
          <p:nvPr>
            <p:ph idx="1"/>
          </p:nvPr>
        </p:nvSpPr>
        <p:spPr/>
        <p:txBody>
          <a:bodyPr/>
          <a:lstStyle/>
          <a:p>
            <a:r>
              <a:rPr lang="en-US" dirty="0" smtClean="0"/>
              <a:t>Let’s iterate … </a:t>
            </a:r>
          </a:p>
          <a:p>
            <a:endParaRPr lang="en-US" dirty="0"/>
          </a:p>
          <a:p>
            <a:endParaRPr lang="en-US" dirty="0" smtClean="0"/>
          </a:p>
          <a:p>
            <a:r>
              <a:rPr lang="en-US" dirty="0" smtClean="0"/>
              <a:t>Unlocking the next slide </a:t>
            </a:r>
            <a:r>
              <a:rPr lang="en-US" dirty="0" smtClean="0">
                <a:sym typeface="Wingdings" panose="05000000000000000000" pitchFamily="2" charset="2"/>
              </a:rPr>
              <a:t> </a:t>
            </a:r>
            <a:endParaRPr lang="en-US" dirty="0"/>
          </a:p>
        </p:txBody>
      </p:sp>
    </p:spTree>
    <p:extLst>
      <p:ext uri="{BB962C8B-B14F-4D97-AF65-F5344CB8AC3E}">
        <p14:creationId xmlns:p14="http://schemas.microsoft.com/office/powerpoint/2010/main" val="729013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8595266" cy="4339562"/>
          </a:xfrm>
          <a:prstGeom prst="rect">
            <a:avLst/>
          </a:prstGeom>
        </p:spPr>
      </p:pic>
    </p:spTree>
    <p:extLst>
      <p:ext uri="{BB962C8B-B14F-4D97-AF65-F5344CB8AC3E}">
        <p14:creationId xmlns:p14="http://schemas.microsoft.com/office/powerpoint/2010/main" val="243896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772813" y="1038556"/>
            <a:ext cx="9727833" cy="4457941"/>
          </a:xfrm>
          <a:prstGeom prst="rect">
            <a:avLst/>
          </a:prstGeom>
        </p:spPr>
      </p:pic>
      <p:pic>
        <p:nvPicPr>
          <p:cNvPr id="6" name="Picture 5"/>
          <p:cNvPicPr>
            <a:picLocks noChangeAspect="1"/>
          </p:cNvPicPr>
          <p:nvPr/>
        </p:nvPicPr>
        <p:blipFill>
          <a:blip r:embed="rId4"/>
          <a:stretch>
            <a:fillRect/>
          </a:stretch>
        </p:blipFill>
        <p:spPr>
          <a:xfrm>
            <a:off x="772813" y="5722551"/>
            <a:ext cx="5077534" cy="990738"/>
          </a:xfrm>
          <a:prstGeom prst="rect">
            <a:avLst/>
          </a:prstGeom>
        </p:spPr>
      </p:pic>
    </p:spTree>
    <p:extLst>
      <p:ext uri="{BB962C8B-B14F-4D97-AF65-F5344CB8AC3E}">
        <p14:creationId xmlns:p14="http://schemas.microsoft.com/office/powerpoint/2010/main" val="2778266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the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128491"/>
            <a:ext cx="8745377" cy="4308173"/>
          </a:xfrm>
          <a:prstGeom prst="rect">
            <a:avLst/>
          </a:prstGeom>
        </p:spPr>
      </p:pic>
    </p:spTree>
    <p:extLst>
      <p:ext uri="{BB962C8B-B14F-4D97-AF65-F5344CB8AC3E}">
        <p14:creationId xmlns:p14="http://schemas.microsoft.com/office/powerpoint/2010/main" val="220280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 now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36375" y="1888028"/>
            <a:ext cx="9675292" cy="4683883"/>
          </a:xfrm>
          <a:prstGeom prst="rect">
            <a:avLst/>
          </a:prstGeom>
        </p:spPr>
      </p:pic>
    </p:spTree>
    <p:extLst>
      <p:ext uri="{BB962C8B-B14F-4D97-AF65-F5344CB8AC3E}">
        <p14:creationId xmlns:p14="http://schemas.microsoft.com/office/powerpoint/2010/main" val="706429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bad guess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08476" y="2207521"/>
            <a:ext cx="8818456" cy="4391025"/>
          </a:xfrm>
          <a:prstGeom prst="rect">
            <a:avLst/>
          </a:prstGeom>
        </p:spPr>
      </p:pic>
    </p:spTree>
    <p:extLst>
      <p:ext uri="{BB962C8B-B14F-4D97-AF65-F5344CB8AC3E}">
        <p14:creationId xmlns:p14="http://schemas.microsoft.com/office/powerpoint/2010/main" val="3580442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85423" y="1746786"/>
            <a:ext cx="9184099" cy="4736027"/>
          </a:xfrm>
          <a:prstGeom prst="rect">
            <a:avLst/>
          </a:prstGeom>
        </p:spPr>
      </p:pic>
    </p:spTree>
    <p:extLst>
      <p:ext uri="{BB962C8B-B14F-4D97-AF65-F5344CB8AC3E}">
        <p14:creationId xmlns:p14="http://schemas.microsoft.com/office/powerpoint/2010/main" val="724952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weight useful?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56908" y="1845070"/>
            <a:ext cx="5076103" cy="4539461"/>
          </a:xfrm>
          <a:prstGeom prst="rect">
            <a:avLst/>
          </a:prstGeom>
        </p:spPr>
      </p:pic>
    </p:spTree>
    <p:extLst>
      <p:ext uri="{BB962C8B-B14F-4D97-AF65-F5344CB8AC3E}">
        <p14:creationId xmlns:p14="http://schemas.microsoft.com/office/powerpoint/2010/main" val="4089932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putting line through stuff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996763" y="2157166"/>
            <a:ext cx="8196391" cy="4292953"/>
          </a:xfrm>
          <a:prstGeom prst="rect">
            <a:avLst/>
          </a:prstGeom>
        </p:spPr>
      </p:pic>
    </p:spTree>
    <p:extLst>
      <p:ext uri="{BB962C8B-B14F-4D97-AF65-F5344CB8AC3E}">
        <p14:creationId xmlns:p14="http://schemas.microsoft.com/office/powerpoint/2010/main" val="433649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model?</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83845" y="1574358"/>
            <a:ext cx="12022228" cy="4424984"/>
          </a:xfrm>
          <a:prstGeom prst="rect">
            <a:avLst/>
          </a:prstGeom>
        </p:spPr>
      </p:pic>
      <p:sp>
        <p:nvSpPr>
          <p:cNvPr id="6" name="Rectangle 5"/>
          <p:cNvSpPr/>
          <p:nvPr/>
        </p:nvSpPr>
        <p:spPr>
          <a:xfrm>
            <a:off x="8977307" y="6436664"/>
            <a:ext cx="2815194" cy="369332"/>
          </a:xfrm>
          <a:prstGeom prst="rect">
            <a:avLst/>
          </a:prstGeom>
        </p:spPr>
        <p:txBody>
          <a:bodyPr wrap="none">
            <a:spAutoFit/>
          </a:bodyPr>
          <a:lstStyle/>
          <a:p>
            <a:r>
              <a:rPr lang="en-US" b="1" dirty="0">
                <a:solidFill>
                  <a:srgbClr val="FF0000"/>
                </a:solidFill>
              </a:rPr>
              <a:t>Risk dictates chemo cycles</a:t>
            </a:r>
          </a:p>
        </p:txBody>
      </p:sp>
    </p:spTree>
    <p:extLst>
      <p:ext uri="{BB962C8B-B14F-4D97-AF65-F5344CB8AC3E}">
        <p14:creationId xmlns:p14="http://schemas.microsoft.com/office/powerpoint/2010/main" val="39745792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87544" y="2011680"/>
            <a:ext cx="3737816" cy="3408201"/>
          </a:xfrm>
          <a:prstGeom prst="rect">
            <a:avLst/>
          </a:prstGeom>
        </p:spPr>
      </p:pic>
      <p:pic>
        <p:nvPicPr>
          <p:cNvPr id="5" name="Picture 4"/>
          <p:cNvPicPr>
            <a:picLocks noChangeAspect="1"/>
          </p:cNvPicPr>
          <p:nvPr/>
        </p:nvPicPr>
        <p:blipFill>
          <a:blip r:embed="rId3"/>
          <a:stretch>
            <a:fillRect/>
          </a:stretch>
        </p:blipFill>
        <p:spPr>
          <a:xfrm>
            <a:off x="5678508" y="2046611"/>
            <a:ext cx="3935409" cy="3512768"/>
          </a:xfrm>
          <a:prstGeom prst="rect">
            <a:avLst/>
          </a:prstGeom>
        </p:spPr>
      </p:pic>
    </p:spTree>
    <p:extLst>
      <p:ext uri="{BB962C8B-B14F-4D97-AF65-F5344CB8AC3E}">
        <p14:creationId xmlns:p14="http://schemas.microsoft.com/office/powerpoint/2010/main" val="3087665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one!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37444" y="2011680"/>
            <a:ext cx="5298051" cy="4724788"/>
          </a:xfrm>
          <a:prstGeom prst="rect">
            <a:avLst/>
          </a:prstGeom>
        </p:spPr>
      </p:pic>
      <p:sp>
        <p:nvSpPr>
          <p:cNvPr id="5" name="Rectangle 4"/>
          <p:cNvSpPr/>
          <p:nvPr/>
        </p:nvSpPr>
        <p:spPr>
          <a:xfrm>
            <a:off x="9128104" y="5629725"/>
            <a:ext cx="1665841" cy="523220"/>
          </a:xfrm>
          <a:prstGeom prst="rect">
            <a:avLst/>
          </a:prstGeom>
        </p:spPr>
        <p:txBody>
          <a:bodyPr wrap="none">
            <a:spAutoFit/>
          </a:bodyPr>
          <a:lstStyle/>
          <a:p>
            <a:r>
              <a:rPr lang="en-US" sz="2800" b="1" dirty="0"/>
              <a:t>Why not?</a:t>
            </a:r>
          </a:p>
        </p:txBody>
      </p:sp>
    </p:spTree>
    <p:extLst>
      <p:ext uri="{BB962C8B-B14F-4D97-AF65-F5344CB8AC3E}">
        <p14:creationId xmlns:p14="http://schemas.microsoft.com/office/powerpoint/2010/main" val="866321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9249" y="2011680"/>
            <a:ext cx="8868531" cy="3665197"/>
          </a:xfrm>
          <a:prstGeom prst="rect">
            <a:avLst/>
          </a:prstGeom>
        </p:spPr>
      </p:pic>
      <p:pic>
        <p:nvPicPr>
          <p:cNvPr id="5" name="Picture 4"/>
          <p:cNvPicPr>
            <a:picLocks noChangeAspect="1"/>
          </p:cNvPicPr>
          <p:nvPr/>
        </p:nvPicPr>
        <p:blipFill>
          <a:blip r:embed="rId4"/>
          <a:stretch>
            <a:fillRect/>
          </a:stretch>
        </p:blipFill>
        <p:spPr>
          <a:xfrm>
            <a:off x="7069375" y="3114438"/>
            <a:ext cx="1962010" cy="582917"/>
          </a:xfrm>
          <a:prstGeom prst="rect">
            <a:avLst/>
          </a:prstGeom>
        </p:spPr>
      </p:pic>
      <p:sp>
        <p:nvSpPr>
          <p:cNvPr id="6" name="Rectangle 5"/>
          <p:cNvSpPr/>
          <p:nvPr/>
        </p:nvSpPr>
        <p:spPr>
          <a:xfrm>
            <a:off x="9472208" y="5762626"/>
            <a:ext cx="1872179" cy="369332"/>
          </a:xfrm>
          <a:prstGeom prst="rect">
            <a:avLst/>
          </a:prstGeom>
        </p:spPr>
        <p:txBody>
          <a:bodyPr wrap="none">
            <a:spAutoFit/>
          </a:bodyPr>
          <a:lstStyle/>
          <a:p>
            <a:r>
              <a:rPr lang="en-US" b="1" dirty="0">
                <a:solidFill>
                  <a:srgbClr val="FF0000"/>
                </a:solidFill>
              </a:rPr>
              <a:t>Weight is useless</a:t>
            </a:r>
          </a:p>
        </p:txBody>
      </p:sp>
    </p:spTree>
    <p:extLst>
      <p:ext uri="{BB962C8B-B14F-4D97-AF65-F5344CB8AC3E}">
        <p14:creationId xmlns:p14="http://schemas.microsoft.com/office/powerpoint/2010/main" val="2537511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a feature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50435" y="2216313"/>
            <a:ext cx="10236564" cy="4492714"/>
          </a:xfrm>
          <a:prstGeom prst="rect">
            <a:avLst/>
          </a:prstGeom>
        </p:spPr>
      </p:pic>
    </p:spTree>
    <p:extLst>
      <p:ext uri="{BB962C8B-B14F-4D97-AF65-F5344CB8AC3E}">
        <p14:creationId xmlns:p14="http://schemas.microsoft.com/office/powerpoint/2010/main" val="2503873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3211" y="1637954"/>
            <a:ext cx="8688012" cy="4953691"/>
          </a:xfrm>
          <a:prstGeom prst="rect">
            <a:avLst/>
          </a:prstGeom>
        </p:spPr>
      </p:pic>
    </p:spTree>
    <p:extLst>
      <p:ext uri="{BB962C8B-B14F-4D97-AF65-F5344CB8AC3E}">
        <p14:creationId xmlns:p14="http://schemas.microsoft.com/office/powerpoint/2010/main" val="3230610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5739" y="2011680"/>
            <a:ext cx="7929121" cy="4487847"/>
          </a:xfrm>
          <a:prstGeom prst="rect">
            <a:avLst/>
          </a:prstGeom>
        </p:spPr>
      </p:pic>
    </p:spTree>
    <p:extLst>
      <p:ext uri="{BB962C8B-B14F-4D97-AF65-F5344CB8AC3E}">
        <p14:creationId xmlns:p14="http://schemas.microsoft.com/office/powerpoint/2010/main" val="1953225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1316" y="1792936"/>
            <a:ext cx="8611802" cy="4867954"/>
          </a:xfrm>
          <a:prstGeom prst="rect">
            <a:avLst/>
          </a:prstGeom>
        </p:spPr>
      </p:pic>
    </p:spTree>
    <p:extLst>
      <p:ext uri="{BB962C8B-B14F-4D97-AF65-F5344CB8AC3E}">
        <p14:creationId xmlns:p14="http://schemas.microsoft.com/office/powerpoint/2010/main" val="4184431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90139" y="2445854"/>
            <a:ext cx="8009639" cy="3337892"/>
          </a:xfrm>
          <a:prstGeom prst="rect">
            <a:avLst/>
          </a:prstGeom>
        </p:spPr>
      </p:pic>
    </p:spTree>
    <p:extLst>
      <p:ext uri="{BB962C8B-B14F-4D97-AF65-F5344CB8AC3E}">
        <p14:creationId xmlns:p14="http://schemas.microsoft.com/office/powerpoint/2010/main" val="3904031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9240" y="1637954"/>
            <a:ext cx="10831437" cy="4953691"/>
          </a:xfrm>
          <a:prstGeom prst="rect">
            <a:avLst/>
          </a:prstGeom>
        </p:spPr>
      </p:pic>
    </p:spTree>
    <p:extLst>
      <p:ext uri="{BB962C8B-B14F-4D97-AF65-F5344CB8AC3E}">
        <p14:creationId xmlns:p14="http://schemas.microsoft.com/office/powerpoint/2010/main" val="970202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39961" y="2246753"/>
            <a:ext cx="8509996" cy="3736095"/>
          </a:xfrm>
          <a:prstGeom prst="rect">
            <a:avLst/>
          </a:prstGeom>
        </p:spPr>
      </p:pic>
    </p:spTree>
    <p:extLst>
      <p:ext uri="{BB962C8B-B14F-4D97-AF65-F5344CB8AC3E}">
        <p14:creationId xmlns:p14="http://schemas.microsoft.com/office/powerpoint/2010/main" val="1927710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safe?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4615" y="2567075"/>
            <a:ext cx="11760686" cy="3297012"/>
          </a:xfrm>
          <a:prstGeom prst="rect">
            <a:avLst/>
          </a:prstGeom>
        </p:spPr>
      </p:pic>
    </p:spTree>
    <p:extLst>
      <p:ext uri="{BB962C8B-B14F-4D97-AF65-F5344CB8AC3E}">
        <p14:creationId xmlns:p14="http://schemas.microsoft.com/office/powerpoint/2010/main" val="28002437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8661" y="2011680"/>
            <a:ext cx="11612596" cy="4848902"/>
          </a:xfrm>
          <a:prstGeom prst="rect">
            <a:avLst/>
          </a:prstGeom>
        </p:spPr>
      </p:pic>
    </p:spTree>
    <p:extLst>
      <p:ext uri="{BB962C8B-B14F-4D97-AF65-F5344CB8AC3E}">
        <p14:creationId xmlns:p14="http://schemas.microsoft.com/office/powerpoint/2010/main" val="314705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of machine learning</a:t>
            </a:r>
            <a:endParaRPr lang="en-US" dirty="0"/>
          </a:p>
        </p:txBody>
      </p:sp>
      <p:sp>
        <p:nvSpPr>
          <p:cNvPr id="3" name="Content Placeholder 2"/>
          <p:cNvSpPr>
            <a:spLocks noGrp="1"/>
          </p:cNvSpPr>
          <p:nvPr>
            <p:ph idx="1"/>
          </p:nvPr>
        </p:nvSpPr>
        <p:spPr/>
        <p:txBody>
          <a:bodyPr/>
          <a:lstStyle/>
          <a:p>
            <a:r>
              <a:rPr lang="en-US" dirty="0" smtClean="0"/>
              <a:t>Know </a:t>
            </a:r>
            <a:r>
              <a:rPr lang="en-US" dirty="0" err="1" smtClean="0"/>
              <a:t>ur</a:t>
            </a:r>
            <a:r>
              <a:rPr lang="en-US" dirty="0" smtClean="0"/>
              <a:t> score(</a:t>
            </a:r>
            <a:r>
              <a:rPr lang="en-US" dirty="0" err="1" smtClean="0"/>
              <a:t>eg</a:t>
            </a:r>
            <a:r>
              <a:rPr lang="en-US" dirty="0" smtClean="0"/>
              <a:t>. RMSE)</a:t>
            </a:r>
          </a:p>
          <a:p>
            <a:r>
              <a:rPr lang="en-US" dirty="0" smtClean="0"/>
              <a:t>Play with parameters(intercept and slope) to minimize </a:t>
            </a:r>
            <a:r>
              <a:rPr lang="en-US" dirty="0" err="1" smtClean="0"/>
              <a:t>ur</a:t>
            </a:r>
            <a:r>
              <a:rPr lang="en-US" dirty="0" smtClean="0"/>
              <a:t> error </a:t>
            </a:r>
            <a:endParaRPr lang="en-US" dirty="0"/>
          </a:p>
        </p:txBody>
      </p:sp>
    </p:spTree>
    <p:extLst>
      <p:ext uri="{BB962C8B-B14F-4D97-AF65-F5344CB8AC3E}">
        <p14:creationId xmlns:p14="http://schemas.microsoft.com/office/powerpoint/2010/main" val="4107817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19419" y="1863739"/>
            <a:ext cx="7951078" cy="4053618"/>
          </a:xfrm>
          <a:prstGeom prst="rect">
            <a:avLst/>
          </a:prstGeom>
        </p:spPr>
      </p:pic>
    </p:spTree>
    <p:extLst>
      <p:ext uri="{BB962C8B-B14F-4D97-AF65-F5344CB8AC3E}">
        <p14:creationId xmlns:p14="http://schemas.microsoft.com/office/powerpoint/2010/main" val="179083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much</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9998" y="2001670"/>
            <a:ext cx="7624565" cy="3720598"/>
          </a:xfrm>
          <a:prstGeom prst="rect">
            <a:avLst/>
          </a:prstGeom>
        </p:spPr>
      </p:pic>
    </p:spTree>
    <p:extLst>
      <p:ext uri="{BB962C8B-B14F-4D97-AF65-F5344CB8AC3E}">
        <p14:creationId xmlns:p14="http://schemas.microsoft.com/office/powerpoint/2010/main" val="2151696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76151" y="1756381"/>
            <a:ext cx="8037616" cy="4337307"/>
          </a:xfrm>
          <a:prstGeom prst="rect">
            <a:avLst/>
          </a:prstGeom>
        </p:spPr>
      </p:pic>
    </p:spTree>
    <p:extLst>
      <p:ext uri="{BB962C8B-B14F-4D97-AF65-F5344CB8AC3E}">
        <p14:creationId xmlns:p14="http://schemas.microsoft.com/office/powerpoint/2010/main" val="1501931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1603" y="2011680"/>
            <a:ext cx="9006712" cy="3763294"/>
          </a:xfrm>
          <a:prstGeom prst="rect">
            <a:avLst/>
          </a:prstGeom>
        </p:spPr>
      </p:pic>
    </p:spTree>
    <p:extLst>
      <p:ext uri="{BB962C8B-B14F-4D97-AF65-F5344CB8AC3E}">
        <p14:creationId xmlns:p14="http://schemas.microsoft.com/office/powerpoint/2010/main" val="55212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WAS A 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68388" y="2168022"/>
            <a:ext cx="8653142" cy="3893556"/>
          </a:xfrm>
          <a:prstGeom prst="rect">
            <a:avLst/>
          </a:prstGeom>
        </p:spPr>
      </p:pic>
      <p:sp>
        <p:nvSpPr>
          <p:cNvPr id="6" name="Rectangle 5"/>
          <p:cNvSpPr/>
          <p:nvPr/>
        </p:nvSpPr>
        <p:spPr>
          <a:xfrm>
            <a:off x="9499091" y="6217920"/>
            <a:ext cx="1487908" cy="461665"/>
          </a:xfrm>
          <a:prstGeom prst="rect">
            <a:avLst/>
          </a:prstGeom>
        </p:spPr>
        <p:txBody>
          <a:bodyPr wrap="none">
            <a:spAutoFit/>
          </a:bodyPr>
          <a:lstStyle/>
          <a:p>
            <a:r>
              <a:rPr lang="en-US" sz="2400" dirty="0" smtClean="0">
                <a:solidFill>
                  <a:srgbClr val="FF0000"/>
                </a:solidFill>
              </a:rPr>
              <a:t>Statistics?</a:t>
            </a:r>
            <a:endParaRPr lang="en-US" sz="2400" dirty="0">
              <a:solidFill>
                <a:srgbClr val="FF0000"/>
              </a:solidFill>
            </a:endParaRPr>
          </a:p>
        </p:txBody>
      </p:sp>
    </p:spTree>
    <p:extLst>
      <p:ext uri="{BB962C8B-B14F-4D97-AF65-F5344CB8AC3E}">
        <p14:creationId xmlns:p14="http://schemas.microsoft.com/office/powerpoint/2010/main" val="477262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A PLANE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3951" y="1792936"/>
            <a:ext cx="11222016" cy="4944165"/>
          </a:xfrm>
          <a:prstGeom prst="rect">
            <a:avLst/>
          </a:prstGeom>
        </p:spPr>
      </p:pic>
    </p:spTree>
    <p:extLst>
      <p:ext uri="{BB962C8B-B14F-4D97-AF65-F5344CB8AC3E}">
        <p14:creationId xmlns:p14="http://schemas.microsoft.com/office/powerpoint/2010/main" val="3078225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92891" y="2112248"/>
            <a:ext cx="7768894" cy="4105672"/>
          </a:xfrm>
          <a:prstGeom prst="rect">
            <a:avLst/>
          </a:prstGeom>
        </p:spPr>
      </p:pic>
    </p:spTree>
    <p:extLst>
      <p:ext uri="{BB962C8B-B14F-4D97-AF65-F5344CB8AC3E}">
        <p14:creationId xmlns:p14="http://schemas.microsoft.com/office/powerpoint/2010/main" val="4057658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ENOUGH IMPROVEMENT?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469822" y="2474667"/>
            <a:ext cx="8574413" cy="3743253"/>
          </a:xfrm>
          <a:prstGeom prst="rect">
            <a:avLst/>
          </a:prstGeom>
        </p:spPr>
      </p:pic>
    </p:spTree>
    <p:extLst>
      <p:ext uri="{BB962C8B-B14F-4D97-AF65-F5344CB8AC3E}">
        <p14:creationId xmlns:p14="http://schemas.microsoft.com/office/powerpoint/2010/main" val="1474282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Anything wrong?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9755" y="2633551"/>
            <a:ext cx="11212490" cy="1590897"/>
          </a:xfrm>
          <a:prstGeom prst="rect">
            <a:avLst/>
          </a:prstGeom>
        </p:spPr>
      </p:pic>
    </p:spTree>
    <p:extLst>
      <p:ext uri="{BB962C8B-B14F-4D97-AF65-F5344CB8AC3E}">
        <p14:creationId xmlns:p14="http://schemas.microsoft.com/office/powerpoint/2010/main" val="4026700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3014" y="1919854"/>
            <a:ext cx="7105219" cy="4008073"/>
          </a:xfrm>
          <a:prstGeom prst="rect">
            <a:avLst/>
          </a:prstGeom>
        </p:spPr>
      </p:pic>
    </p:spTree>
    <p:extLst>
      <p:ext uri="{BB962C8B-B14F-4D97-AF65-F5344CB8AC3E}">
        <p14:creationId xmlns:p14="http://schemas.microsoft.com/office/powerpoint/2010/main" val="2514400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pillar!</a:t>
            </a:r>
            <a:endParaRPr lang="en-US" dirty="0"/>
          </a:p>
        </p:txBody>
      </p:sp>
      <p:sp>
        <p:nvSpPr>
          <p:cNvPr id="3" name="Content Placeholder 2"/>
          <p:cNvSpPr>
            <a:spLocks noGrp="1"/>
          </p:cNvSpPr>
          <p:nvPr>
            <p:ph idx="1"/>
          </p:nvPr>
        </p:nvSpPr>
        <p:spPr/>
        <p:txBody>
          <a:bodyPr/>
          <a:lstStyle/>
          <a:p>
            <a:pPr marL="0" indent="0">
              <a:buNone/>
            </a:pPr>
            <a:r>
              <a:rPr lang="en-US" dirty="0" smtClean="0"/>
              <a:t>Does it take a long time to try it? </a:t>
            </a:r>
          </a:p>
          <a:p>
            <a:endParaRPr lang="en-US" dirty="0"/>
          </a:p>
          <a:p>
            <a:pPr marL="0" indent="0">
              <a:buNone/>
            </a:pPr>
            <a:r>
              <a:rPr lang="en-US" dirty="0" smtClean="0"/>
              <a:t>If No, then do it. Even if it’s not very justified</a:t>
            </a:r>
            <a:endParaRPr lang="en-US" dirty="0"/>
          </a:p>
        </p:txBody>
      </p:sp>
    </p:spTree>
    <p:extLst>
      <p:ext uri="{BB962C8B-B14F-4D97-AF65-F5344CB8AC3E}">
        <p14:creationId xmlns:p14="http://schemas.microsoft.com/office/powerpoint/2010/main" val="3174245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55478" y="1792936"/>
            <a:ext cx="10478962" cy="4505954"/>
          </a:xfrm>
          <a:prstGeom prst="rect">
            <a:avLst/>
          </a:prstGeom>
        </p:spPr>
      </p:pic>
    </p:spTree>
    <p:extLst>
      <p:ext uri="{BB962C8B-B14F-4D97-AF65-F5344CB8AC3E}">
        <p14:creationId xmlns:p14="http://schemas.microsoft.com/office/powerpoint/2010/main" val="23876907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guesses?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26072" y="2245079"/>
            <a:ext cx="10421804" cy="4191585"/>
          </a:xfrm>
          <a:prstGeom prst="rect">
            <a:avLst/>
          </a:prstGeom>
        </p:spPr>
      </p:pic>
    </p:spTree>
    <p:extLst>
      <p:ext uri="{BB962C8B-B14F-4D97-AF65-F5344CB8AC3E}">
        <p14:creationId xmlns:p14="http://schemas.microsoft.com/office/powerpoint/2010/main" val="712039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9:4:4 nutrition rule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26072" y="2245079"/>
            <a:ext cx="10421804" cy="4191585"/>
          </a:xfrm>
          <a:prstGeom prst="rect">
            <a:avLst/>
          </a:prstGeom>
        </p:spPr>
      </p:pic>
    </p:spTree>
    <p:extLst>
      <p:ext uri="{BB962C8B-B14F-4D97-AF65-F5344CB8AC3E}">
        <p14:creationId xmlns:p14="http://schemas.microsoft.com/office/powerpoint/2010/main" val="3724597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974398" y="2150828"/>
            <a:ext cx="8809886" cy="4440372"/>
          </a:xfrm>
          <a:prstGeom prst="rect">
            <a:avLst/>
          </a:prstGeom>
        </p:spPr>
      </p:pic>
    </p:spTree>
    <p:extLst>
      <p:ext uri="{BB962C8B-B14F-4D97-AF65-F5344CB8AC3E}">
        <p14:creationId xmlns:p14="http://schemas.microsoft.com/office/powerpoint/2010/main" val="328703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9:4:4</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35207" y="2912284"/>
            <a:ext cx="6649378" cy="3305636"/>
          </a:xfrm>
          <a:prstGeom prst="rect">
            <a:avLst/>
          </a:prstGeom>
        </p:spPr>
      </p:pic>
    </p:spTree>
    <p:extLst>
      <p:ext uri="{BB962C8B-B14F-4D97-AF65-F5344CB8AC3E}">
        <p14:creationId xmlns:p14="http://schemas.microsoft.com/office/powerpoint/2010/main" val="2057368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4545" y="2223857"/>
            <a:ext cx="10660829" cy="4243546"/>
          </a:xfrm>
          <a:prstGeom prst="rect">
            <a:avLst/>
          </a:prstGeom>
        </p:spPr>
      </p:pic>
      <p:sp>
        <p:nvSpPr>
          <p:cNvPr id="5" name="Rectangle 4"/>
          <p:cNvSpPr/>
          <p:nvPr/>
        </p:nvSpPr>
        <p:spPr>
          <a:xfrm>
            <a:off x="3312606" y="2469083"/>
            <a:ext cx="1800173" cy="369332"/>
          </a:xfrm>
          <a:prstGeom prst="rect">
            <a:avLst/>
          </a:prstGeom>
        </p:spPr>
        <p:txBody>
          <a:bodyPr wrap="none">
            <a:spAutoFit/>
          </a:bodyPr>
          <a:lstStyle/>
          <a:p>
            <a:r>
              <a:rPr lang="en-US" b="1" dirty="0">
                <a:solidFill>
                  <a:schemeClr val="bg1"/>
                </a:solidFill>
              </a:rPr>
              <a:t>What’s this 143?</a:t>
            </a:r>
          </a:p>
        </p:txBody>
      </p:sp>
    </p:spTree>
    <p:extLst>
      <p:ext uri="{BB962C8B-B14F-4D97-AF65-F5344CB8AC3E}">
        <p14:creationId xmlns:p14="http://schemas.microsoft.com/office/powerpoint/2010/main" val="306296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3977" y="2388336"/>
            <a:ext cx="11021963" cy="3829584"/>
          </a:xfrm>
          <a:prstGeom prst="rect">
            <a:avLst/>
          </a:prstGeom>
        </p:spPr>
      </p:pic>
    </p:spTree>
    <p:extLst>
      <p:ext uri="{BB962C8B-B14F-4D97-AF65-F5344CB8AC3E}">
        <p14:creationId xmlns:p14="http://schemas.microsoft.com/office/powerpoint/2010/main" val="3853745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50979" y="2206974"/>
            <a:ext cx="8487960" cy="4229690"/>
          </a:xfrm>
          <a:prstGeom prst="rect">
            <a:avLst/>
          </a:prstGeom>
        </p:spPr>
      </p:pic>
    </p:spTree>
    <p:extLst>
      <p:ext uri="{BB962C8B-B14F-4D97-AF65-F5344CB8AC3E}">
        <p14:creationId xmlns:p14="http://schemas.microsoft.com/office/powerpoint/2010/main" val="207930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need regression?</a:t>
            </a:r>
            <a:endParaRPr lang="en-US" dirty="0"/>
          </a:p>
        </p:txBody>
      </p:sp>
      <p:sp>
        <p:nvSpPr>
          <p:cNvPr id="3" name="Content Placeholder 2"/>
          <p:cNvSpPr>
            <a:spLocks noGrp="1"/>
          </p:cNvSpPr>
          <p:nvPr>
            <p:ph idx="1"/>
          </p:nvPr>
        </p:nvSpPr>
        <p:spPr/>
        <p:txBody>
          <a:bodyPr/>
          <a:lstStyle/>
          <a:p>
            <a:r>
              <a:rPr lang="en-US" dirty="0" smtClean="0"/>
              <a:t>Correlation is not enough ?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4365435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84425" y="2011680"/>
            <a:ext cx="9227155" cy="4589959"/>
          </a:xfrm>
          <a:prstGeom prst="rect">
            <a:avLst/>
          </a:prstGeom>
        </p:spPr>
      </p:pic>
    </p:spTree>
    <p:extLst>
      <p:ext uri="{BB962C8B-B14F-4D97-AF65-F5344CB8AC3E}">
        <p14:creationId xmlns:p14="http://schemas.microsoft.com/office/powerpoint/2010/main" val="2292641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46110" y="2011680"/>
            <a:ext cx="9297698" cy="4267796"/>
          </a:xfrm>
          <a:prstGeom prst="rect">
            <a:avLst/>
          </a:prstGeom>
        </p:spPr>
      </p:pic>
    </p:spTree>
    <p:extLst>
      <p:ext uri="{BB962C8B-B14F-4D97-AF65-F5344CB8AC3E}">
        <p14:creationId xmlns:p14="http://schemas.microsoft.com/office/powerpoint/2010/main" val="19917644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46348" y="3047851"/>
            <a:ext cx="7497221" cy="2133898"/>
          </a:xfrm>
          <a:prstGeom prst="rect">
            <a:avLst/>
          </a:prstGeom>
        </p:spPr>
      </p:pic>
    </p:spTree>
    <p:extLst>
      <p:ext uri="{BB962C8B-B14F-4D97-AF65-F5344CB8AC3E}">
        <p14:creationId xmlns:p14="http://schemas.microsoft.com/office/powerpoint/2010/main" val="13395387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 test - validate …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532112" y="2119034"/>
            <a:ext cx="7125694" cy="3991532"/>
          </a:xfrm>
          <a:prstGeom prst="rect">
            <a:avLst/>
          </a:prstGeom>
        </p:spPr>
      </p:pic>
    </p:spTree>
    <p:extLst>
      <p:ext uri="{BB962C8B-B14F-4D97-AF65-F5344CB8AC3E}">
        <p14:creationId xmlns:p14="http://schemas.microsoft.com/office/powerpoint/2010/main" val="38133641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he got..</a:t>
            </a:r>
            <a:endParaRPr lang="en-US" dirty="0"/>
          </a:p>
        </p:txBody>
      </p:sp>
      <p:sp>
        <p:nvSpPr>
          <p:cNvPr id="3" name="Content Placeholder 2"/>
          <p:cNvSpPr>
            <a:spLocks noGrp="1"/>
          </p:cNvSpPr>
          <p:nvPr>
            <p:ph idx="1"/>
          </p:nvPr>
        </p:nvSpPr>
        <p:spPr/>
        <p:txBody>
          <a:bodyPr/>
          <a:lstStyle/>
          <a:p>
            <a:r>
              <a:rPr lang="en-US" dirty="0" smtClean="0"/>
              <a:t>No more examples [data points]</a:t>
            </a:r>
          </a:p>
          <a:p>
            <a:r>
              <a:rPr lang="en-US" dirty="0" smtClean="0"/>
              <a:t>No explicit rules</a:t>
            </a:r>
            <a:endParaRPr lang="en-US" dirty="0"/>
          </a:p>
        </p:txBody>
      </p:sp>
      <p:pic>
        <p:nvPicPr>
          <p:cNvPr id="4" name="Picture 3"/>
          <p:cNvPicPr>
            <a:picLocks noChangeAspect="1"/>
          </p:cNvPicPr>
          <p:nvPr/>
        </p:nvPicPr>
        <p:blipFill>
          <a:blip r:embed="rId3"/>
          <a:stretch>
            <a:fillRect/>
          </a:stretch>
        </p:blipFill>
        <p:spPr>
          <a:xfrm>
            <a:off x="5219945" y="3200400"/>
            <a:ext cx="5615885" cy="2505011"/>
          </a:xfrm>
          <a:prstGeom prst="rect">
            <a:avLst/>
          </a:prstGeom>
        </p:spPr>
      </p:pic>
    </p:spTree>
    <p:extLst>
      <p:ext uri="{BB962C8B-B14F-4D97-AF65-F5344CB8AC3E}">
        <p14:creationId xmlns:p14="http://schemas.microsoft.com/office/powerpoint/2010/main" val="3349071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78403" y="2078206"/>
            <a:ext cx="7049484" cy="1219370"/>
          </a:xfrm>
          <a:prstGeom prst="rect">
            <a:avLst/>
          </a:prstGeom>
        </p:spPr>
      </p:pic>
      <p:pic>
        <p:nvPicPr>
          <p:cNvPr id="6" name="Picture 5"/>
          <p:cNvPicPr>
            <a:picLocks noChangeAspect="1"/>
          </p:cNvPicPr>
          <p:nvPr/>
        </p:nvPicPr>
        <p:blipFill>
          <a:blip r:embed="rId4"/>
          <a:stretch>
            <a:fillRect/>
          </a:stretch>
        </p:blipFill>
        <p:spPr>
          <a:xfrm>
            <a:off x="5595630" y="3712909"/>
            <a:ext cx="5615885" cy="2505011"/>
          </a:xfrm>
          <a:prstGeom prst="rect">
            <a:avLst/>
          </a:prstGeom>
        </p:spPr>
      </p:pic>
    </p:spTree>
    <p:extLst>
      <p:ext uri="{BB962C8B-B14F-4D97-AF65-F5344CB8AC3E}">
        <p14:creationId xmlns:p14="http://schemas.microsoft.com/office/powerpoint/2010/main" val="3058287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 the pattern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49797" y="2662748"/>
            <a:ext cx="6290323" cy="2580288"/>
          </a:xfrm>
          <a:prstGeom prst="rect">
            <a:avLst/>
          </a:prstGeom>
        </p:spPr>
      </p:pic>
      <p:sp>
        <p:nvSpPr>
          <p:cNvPr id="5" name="Rectangle 4"/>
          <p:cNvSpPr/>
          <p:nvPr/>
        </p:nvSpPr>
        <p:spPr>
          <a:xfrm>
            <a:off x="1716729" y="5545812"/>
            <a:ext cx="1548822" cy="369332"/>
          </a:xfrm>
          <a:prstGeom prst="rect">
            <a:avLst/>
          </a:prstGeom>
        </p:spPr>
        <p:txBody>
          <a:bodyPr wrap="none">
            <a:spAutoFit/>
          </a:bodyPr>
          <a:lstStyle/>
          <a:p>
            <a:r>
              <a:rPr lang="en-US" b="1" dirty="0"/>
              <a:t>Fits perfectly!</a:t>
            </a:r>
          </a:p>
        </p:txBody>
      </p:sp>
      <p:sp>
        <p:nvSpPr>
          <p:cNvPr id="6" name="Rectangle 5"/>
          <p:cNvSpPr/>
          <p:nvPr/>
        </p:nvSpPr>
        <p:spPr>
          <a:xfrm>
            <a:off x="9022789" y="5709438"/>
            <a:ext cx="1439818" cy="369332"/>
          </a:xfrm>
          <a:prstGeom prst="rect">
            <a:avLst/>
          </a:prstGeom>
        </p:spPr>
        <p:txBody>
          <a:bodyPr wrap="none">
            <a:spAutoFit/>
          </a:bodyPr>
          <a:lstStyle/>
          <a:p>
            <a:r>
              <a:rPr lang="en-US" b="1" dirty="0">
                <a:solidFill>
                  <a:srgbClr val="FF0000"/>
                </a:solidFill>
              </a:rPr>
              <a:t>Go to exam?</a:t>
            </a:r>
          </a:p>
        </p:txBody>
      </p:sp>
    </p:spTree>
    <p:extLst>
      <p:ext uri="{BB962C8B-B14F-4D97-AF65-F5344CB8AC3E}">
        <p14:creationId xmlns:p14="http://schemas.microsoft.com/office/powerpoint/2010/main" val="3819702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another example!!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177176" y="2141228"/>
            <a:ext cx="3835564" cy="3947142"/>
          </a:xfrm>
          <a:prstGeom prst="rect">
            <a:avLst/>
          </a:prstGeom>
        </p:spPr>
      </p:pic>
    </p:spTree>
    <p:extLst>
      <p:ext uri="{BB962C8B-B14F-4D97-AF65-F5344CB8AC3E}">
        <p14:creationId xmlns:p14="http://schemas.microsoft.com/office/powerpoint/2010/main" val="3243661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 before exam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32482" y="2753011"/>
            <a:ext cx="4324954" cy="1829055"/>
          </a:xfrm>
          <a:prstGeom prst="rect">
            <a:avLst/>
          </a:prstGeom>
        </p:spPr>
      </p:pic>
    </p:spTree>
    <p:extLst>
      <p:ext uri="{BB962C8B-B14F-4D97-AF65-F5344CB8AC3E}">
        <p14:creationId xmlns:p14="http://schemas.microsoft.com/office/powerpoint/2010/main" val="1047166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Tries his model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94159" y="2371482"/>
            <a:ext cx="4286848" cy="1743318"/>
          </a:xfrm>
          <a:prstGeom prst="rect">
            <a:avLst/>
          </a:prstGeom>
        </p:spPr>
      </p:pic>
      <p:pic>
        <p:nvPicPr>
          <p:cNvPr id="5" name="Picture 4"/>
          <p:cNvPicPr>
            <a:picLocks noChangeAspect="1"/>
          </p:cNvPicPr>
          <p:nvPr/>
        </p:nvPicPr>
        <p:blipFill>
          <a:blip r:embed="rId3"/>
          <a:stretch>
            <a:fillRect/>
          </a:stretch>
        </p:blipFill>
        <p:spPr>
          <a:xfrm>
            <a:off x="3651290" y="4560339"/>
            <a:ext cx="4372585" cy="1657581"/>
          </a:xfrm>
          <a:prstGeom prst="rect">
            <a:avLst/>
          </a:prstGeom>
        </p:spPr>
      </p:pic>
    </p:spTree>
    <p:extLst>
      <p:ext uri="{BB962C8B-B14F-4D97-AF65-F5344CB8AC3E}">
        <p14:creationId xmlns:p14="http://schemas.microsoft.com/office/powerpoint/2010/main" val="3295831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Storks Deliver Babies (p </a:t>
            </a:r>
            <a:r>
              <a:rPr lang="en-US" dirty="0" smtClean="0"/>
              <a:t> 0.008)</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1281" y="2881313"/>
            <a:ext cx="1847850" cy="2466975"/>
          </a:xfrm>
        </p:spPr>
      </p:pic>
      <p:pic>
        <p:nvPicPr>
          <p:cNvPr id="5" name="Picture 4"/>
          <p:cNvPicPr>
            <a:picLocks noChangeAspect="1"/>
          </p:cNvPicPr>
          <p:nvPr/>
        </p:nvPicPr>
        <p:blipFill>
          <a:blip r:embed="rId4"/>
          <a:stretch>
            <a:fillRect/>
          </a:stretch>
        </p:blipFill>
        <p:spPr>
          <a:xfrm>
            <a:off x="1827759" y="1828800"/>
            <a:ext cx="8534400" cy="3962400"/>
          </a:xfrm>
          <a:prstGeom prst="rect">
            <a:avLst/>
          </a:prstGeom>
        </p:spPr>
      </p:pic>
      <p:sp>
        <p:nvSpPr>
          <p:cNvPr id="7" name="TextBox 6"/>
          <p:cNvSpPr txBox="1"/>
          <p:nvPr/>
        </p:nvSpPr>
        <p:spPr>
          <a:xfrm>
            <a:off x="2971800" y="5791200"/>
            <a:ext cx="1752600" cy="369332"/>
          </a:xfrm>
          <a:prstGeom prst="rect">
            <a:avLst/>
          </a:prstGeom>
          <a:noFill/>
        </p:spPr>
        <p:txBody>
          <a:bodyPr wrap="square" rtlCol="0">
            <a:spAutoFit/>
          </a:bodyPr>
          <a:lstStyle/>
          <a:p>
            <a:r>
              <a:rPr lang="en-US" dirty="0"/>
              <a:t> </a:t>
            </a:r>
            <a:r>
              <a:rPr lang="en-US" b="1" dirty="0"/>
              <a:t>r = 0.62</a:t>
            </a:r>
          </a:p>
        </p:txBody>
      </p:sp>
      <p:pic>
        <p:nvPicPr>
          <p:cNvPr id="6" name="Picture 5"/>
          <p:cNvPicPr>
            <a:picLocks noChangeAspect="1"/>
          </p:cNvPicPr>
          <p:nvPr/>
        </p:nvPicPr>
        <p:blipFill>
          <a:blip r:embed="rId5"/>
          <a:stretch>
            <a:fillRect/>
          </a:stretch>
        </p:blipFill>
        <p:spPr>
          <a:xfrm>
            <a:off x="10185823" y="4391025"/>
            <a:ext cx="1847850" cy="2466975"/>
          </a:xfrm>
          <a:prstGeom prst="rect">
            <a:avLst/>
          </a:prstGeom>
        </p:spPr>
      </p:pic>
      <p:pic>
        <p:nvPicPr>
          <p:cNvPr id="7172" name="Picture 4" descr="Storks review - Den of Gee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225" y="1899290"/>
            <a:ext cx="2504508" cy="140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872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now?</a:t>
            </a:r>
            <a:endParaRPr lang="en-US" dirty="0"/>
          </a:p>
        </p:txBody>
      </p:sp>
      <p:sp>
        <p:nvSpPr>
          <p:cNvPr id="3" name="Content Placeholder 2"/>
          <p:cNvSpPr>
            <a:spLocks noGrp="1"/>
          </p:cNvSpPr>
          <p:nvPr>
            <p:ph idx="1"/>
          </p:nvPr>
        </p:nvSpPr>
        <p:spPr/>
        <p:txBody>
          <a:bodyPr/>
          <a:lstStyle/>
          <a:p>
            <a:r>
              <a:rPr lang="en-US" dirty="0"/>
              <a:t>start over </a:t>
            </a:r>
          </a:p>
          <a:p>
            <a:r>
              <a:rPr lang="en-US" dirty="0" smtClean="0"/>
              <a:t>go </a:t>
            </a:r>
            <a:r>
              <a:rPr lang="en-US" dirty="0"/>
              <a:t>to the exam anyway.</a:t>
            </a:r>
          </a:p>
        </p:txBody>
      </p:sp>
      <p:pic>
        <p:nvPicPr>
          <p:cNvPr id="4" name="Picture 3"/>
          <p:cNvPicPr>
            <a:picLocks noChangeAspect="1"/>
          </p:cNvPicPr>
          <p:nvPr/>
        </p:nvPicPr>
        <p:blipFill>
          <a:blip r:embed="rId3"/>
          <a:stretch>
            <a:fillRect/>
          </a:stretch>
        </p:blipFill>
        <p:spPr>
          <a:xfrm>
            <a:off x="4692181" y="2011680"/>
            <a:ext cx="7499819" cy="4053020"/>
          </a:xfrm>
          <a:prstGeom prst="rect">
            <a:avLst/>
          </a:prstGeom>
        </p:spPr>
      </p:pic>
    </p:spTree>
    <p:extLst>
      <p:ext uri="{BB962C8B-B14F-4D97-AF65-F5344CB8AC3E}">
        <p14:creationId xmlns:p14="http://schemas.microsoft.com/office/powerpoint/2010/main" val="21620770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66203" y="2559882"/>
            <a:ext cx="5857512" cy="3109835"/>
          </a:xfrm>
          <a:prstGeom prst="rect">
            <a:avLst/>
          </a:prstGeom>
        </p:spPr>
      </p:pic>
    </p:spTree>
    <p:extLst>
      <p:ext uri="{BB962C8B-B14F-4D97-AF65-F5344CB8AC3E}">
        <p14:creationId xmlns:p14="http://schemas.microsoft.com/office/powerpoint/2010/main" val="1354209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46348" y="2674125"/>
            <a:ext cx="7497221" cy="3543795"/>
          </a:xfrm>
          <a:prstGeom prst="rect">
            <a:avLst/>
          </a:prstGeom>
        </p:spPr>
      </p:pic>
    </p:spTree>
    <p:extLst>
      <p:ext uri="{BB962C8B-B14F-4D97-AF65-F5344CB8AC3E}">
        <p14:creationId xmlns:p14="http://schemas.microsoft.com/office/powerpoint/2010/main" val="1793411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Testing phase in </a:t>
            </a:r>
            <a:r>
              <a:rPr lang="en-US" dirty="0" smtClean="0"/>
              <a:t>ML/AI</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4762" y="2731625"/>
            <a:ext cx="9002476" cy="1394751"/>
          </a:xfrm>
          <a:prstGeom prst="rect">
            <a:avLst/>
          </a:prstGeom>
        </p:spPr>
      </p:pic>
    </p:spTree>
    <p:extLst>
      <p:ext uri="{BB962C8B-B14F-4D97-AF65-F5344CB8AC3E}">
        <p14:creationId xmlns:p14="http://schemas.microsoft.com/office/powerpoint/2010/main" val="21322948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61427" y="2195244"/>
            <a:ext cx="5239481" cy="3839111"/>
          </a:xfrm>
          <a:prstGeom prst="rect">
            <a:avLst/>
          </a:prstGeom>
        </p:spPr>
      </p:pic>
      <p:sp>
        <p:nvSpPr>
          <p:cNvPr id="5" name="Rectangle 4"/>
          <p:cNvSpPr/>
          <p:nvPr/>
        </p:nvSpPr>
        <p:spPr>
          <a:xfrm>
            <a:off x="9349981" y="6033254"/>
            <a:ext cx="1548822" cy="369332"/>
          </a:xfrm>
          <a:prstGeom prst="rect">
            <a:avLst/>
          </a:prstGeom>
        </p:spPr>
        <p:txBody>
          <a:bodyPr wrap="none">
            <a:spAutoFit/>
          </a:bodyPr>
          <a:lstStyle/>
          <a:p>
            <a:r>
              <a:rPr lang="en-US" b="1" dirty="0"/>
              <a:t>Fits perfectly!</a:t>
            </a:r>
          </a:p>
        </p:txBody>
      </p:sp>
    </p:spTree>
    <p:extLst>
      <p:ext uri="{BB962C8B-B14F-4D97-AF65-F5344CB8AC3E}">
        <p14:creationId xmlns:p14="http://schemas.microsoft.com/office/powerpoint/2010/main" val="1237092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trust</a:t>
            </a:r>
            <a:endParaRPr lang="en-US" dirty="0"/>
          </a:p>
        </p:txBody>
      </p:sp>
      <p:sp>
        <p:nvSpPr>
          <p:cNvPr id="3" name="Content Placeholder 2"/>
          <p:cNvSpPr>
            <a:spLocks noGrp="1"/>
          </p:cNvSpPr>
          <p:nvPr>
            <p:ph idx="1"/>
          </p:nvPr>
        </p:nvSpPr>
        <p:spPr/>
        <p:txBody>
          <a:bodyPr/>
          <a:lstStyle/>
          <a:p>
            <a:r>
              <a:rPr lang="en-US" dirty="0" smtClean="0"/>
              <a:t>How well he performs on new tasks</a:t>
            </a:r>
            <a:endParaRPr lang="en-US" dirty="0"/>
          </a:p>
        </p:txBody>
      </p:sp>
      <p:pic>
        <p:nvPicPr>
          <p:cNvPr id="4" name="Picture 3"/>
          <p:cNvPicPr>
            <a:picLocks noChangeAspect="1"/>
          </p:cNvPicPr>
          <p:nvPr/>
        </p:nvPicPr>
        <p:blipFill>
          <a:blip r:embed="rId2"/>
          <a:stretch>
            <a:fillRect/>
          </a:stretch>
        </p:blipFill>
        <p:spPr>
          <a:xfrm>
            <a:off x="2694059" y="3826691"/>
            <a:ext cx="6801799" cy="1152686"/>
          </a:xfrm>
          <a:prstGeom prst="rect">
            <a:avLst/>
          </a:prstGeom>
        </p:spPr>
      </p:pic>
    </p:spTree>
    <p:extLst>
      <p:ext uri="{BB962C8B-B14F-4D97-AF65-F5344CB8AC3E}">
        <p14:creationId xmlns:p14="http://schemas.microsoft.com/office/powerpoint/2010/main" val="1480718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60691" y="3359139"/>
            <a:ext cx="7068536" cy="1133633"/>
          </a:xfrm>
          <a:prstGeom prst="rect">
            <a:avLst/>
          </a:prstGeom>
        </p:spPr>
      </p:pic>
    </p:spTree>
    <p:extLst>
      <p:ext uri="{BB962C8B-B14F-4D97-AF65-F5344CB8AC3E}">
        <p14:creationId xmlns:p14="http://schemas.microsoft.com/office/powerpoint/2010/main" val="2255114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Fails on testing?     Game over…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41744" y="2797606"/>
            <a:ext cx="6306430" cy="3639058"/>
          </a:xfrm>
          <a:prstGeom prst="rect">
            <a:avLst/>
          </a:prstGeom>
        </p:spPr>
      </p:pic>
    </p:spTree>
    <p:extLst>
      <p:ext uri="{BB962C8B-B14F-4D97-AF65-F5344CB8AC3E}">
        <p14:creationId xmlns:p14="http://schemas.microsoft.com/office/powerpoint/2010/main" val="10631444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32914" y="1947656"/>
            <a:ext cx="8926171" cy="2962688"/>
          </a:xfrm>
          <a:prstGeom prst="rect">
            <a:avLst/>
          </a:prstGeom>
        </p:spPr>
      </p:pic>
    </p:spTree>
    <p:extLst>
      <p:ext uri="{BB962C8B-B14F-4D97-AF65-F5344CB8AC3E}">
        <p14:creationId xmlns:p14="http://schemas.microsoft.com/office/powerpoint/2010/main" val="3812505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86818" y="626192"/>
            <a:ext cx="6620799" cy="857370"/>
          </a:xfrm>
          <a:prstGeom prst="rect">
            <a:avLst/>
          </a:prstGeom>
        </p:spPr>
      </p:pic>
      <p:pic>
        <p:nvPicPr>
          <p:cNvPr id="3080" name="Picture 8" descr="Students who have great relationships with their teachers are healthier in  adulthood - Study Fi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594" y="2712388"/>
            <a:ext cx="4762500" cy="37977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017139" y="2713426"/>
            <a:ext cx="3796678" cy="3796678"/>
          </a:xfrm>
          <a:prstGeom prst="rect">
            <a:avLst/>
          </a:prstGeom>
        </p:spPr>
      </p:pic>
    </p:spTree>
    <p:extLst>
      <p:ext uri="{BB962C8B-B14F-4D97-AF65-F5344CB8AC3E}">
        <p14:creationId xmlns:p14="http://schemas.microsoft.com/office/powerpoint/2010/main" val="3086637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Spurious correlations</a:t>
            </a:r>
            <a:endParaRPr lang="en-US" dirty="0"/>
          </a:p>
        </p:txBody>
      </p:sp>
      <p:sp>
        <p:nvSpPr>
          <p:cNvPr id="3" name="Content Placeholder 2"/>
          <p:cNvSpPr>
            <a:spLocks noGrp="1"/>
          </p:cNvSpPr>
          <p:nvPr>
            <p:ph idx="1"/>
          </p:nvPr>
        </p:nvSpPr>
        <p:spPr/>
        <p:txBody>
          <a:bodyPr/>
          <a:lstStyle/>
          <a:p>
            <a:r>
              <a:rPr lang="en-US" dirty="0">
                <a:hlinkClick r:id="rId3"/>
              </a:rPr>
              <a:t>http://</a:t>
            </a:r>
            <a:r>
              <a:rPr lang="en-US" dirty="0" smtClean="0">
                <a:hlinkClick r:id="rId3"/>
              </a:rPr>
              <a:t>www.tylervigen.com/spurious-correlations</a:t>
            </a:r>
            <a:r>
              <a:rPr lang="en-US" dirty="0" smtClean="0"/>
              <a:t> </a:t>
            </a:r>
            <a:endParaRPr lang="en-US" dirty="0"/>
          </a:p>
        </p:txBody>
      </p:sp>
      <p:pic>
        <p:nvPicPr>
          <p:cNvPr id="4" name="Picture 3"/>
          <p:cNvPicPr>
            <a:picLocks noChangeAspect="1"/>
          </p:cNvPicPr>
          <p:nvPr/>
        </p:nvPicPr>
        <p:blipFill>
          <a:blip r:embed="rId4"/>
          <a:stretch>
            <a:fillRect/>
          </a:stretch>
        </p:blipFill>
        <p:spPr>
          <a:xfrm>
            <a:off x="3690470" y="2852226"/>
            <a:ext cx="4808977" cy="3365694"/>
          </a:xfrm>
          <a:prstGeom prst="rect">
            <a:avLst/>
          </a:prstGeom>
        </p:spPr>
      </p:pic>
    </p:spTree>
    <p:extLst>
      <p:ext uri="{BB962C8B-B14F-4D97-AF65-F5344CB8AC3E}">
        <p14:creationId xmlns:p14="http://schemas.microsoft.com/office/powerpoint/2010/main" val="36700031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590261" y="2290826"/>
            <a:ext cx="8150087" cy="646331"/>
          </a:xfrm>
          <a:prstGeom prst="rect">
            <a:avLst/>
          </a:prstGeom>
        </p:spPr>
        <p:txBody>
          <a:bodyPr wrap="square">
            <a:spAutoFit/>
          </a:bodyPr>
          <a:lstStyle/>
          <a:p>
            <a:r>
              <a:rPr lang="en-US" sz="3600" dirty="0" smtClean="0">
                <a:latin typeface="sohne"/>
              </a:rPr>
              <a:t>Testing: Only </a:t>
            </a:r>
            <a:r>
              <a:rPr lang="en-US" sz="3600" dirty="0">
                <a:latin typeface="sohne"/>
              </a:rPr>
              <a:t>the worthy should pass! </a:t>
            </a:r>
            <a:endParaRPr lang="en-US" sz="3600" dirty="0"/>
          </a:p>
        </p:txBody>
      </p:sp>
      <p:sp>
        <p:nvSpPr>
          <p:cNvPr id="5" name="Rectangle 4"/>
          <p:cNvSpPr/>
          <p:nvPr/>
        </p:nvSpPr>
        <p:spPr>
          <a:xfrm>
            <a:off x="7074148" y="5570091"/>
            <a:ext cx="4126451" cy="369332"/>
          </a:xfrm>
          <a:prstGeom prst="rect">
            <a:avLst/>
          </a:prstGeom>
        </p:spPr>
        <p:txBody>
          <a:bodyPr wrap="none">
            <a:spAutoFit/>
          </a:bodyPr>
          <a:lstStyle/>
          <a:p>
            <a:r>
              <a:rPr lang="en-US" dirty="0">
                <a:solidFill>
                  <a:srgbClr val="FF0000"/>
                </a:solidFill>
              </a:rPr>
              <a:t>What about helping students to improve?</a:t>
            </a:r>
          </a:p>
        </p:txBody>
      </p:sp>
    </p:spTree>
    <p:extLst>
      <p:ext uri="{BB962C8B-B14F-4D97-AF65-F5344CB8AC3E}">
        <p14:creationId xmlns:p14="http://schemas.microsoft.com/office/powerpoint/2010/main" val="636131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590261" y="2290826"/>
            <a:ext cx="8150087" cy="646331"/>
          </a:xfrm>
          <a:prstGeom prst="rect">
            <a:avLst/>
          </a:prstGeom>
        </p:spPr>
        <p:txBody>
          <a:bodyPr wrap="square">
            <a:spAutoFit/>
          </a:bodyPr>
          <a:lstStyle/>
          <a:p>
            <a:r>
              <a:rPr lang="en-US" sz="3600" dirty="0" smtClean="0">
                <a:latin typeface="sohne"/>
              </a:rPr>
              <a:t>Testing: Only </a:t>
            </a:r>
            <a:r>
              <a:rPr lang="en-US" sz="3600" dirty="0">
                <a:latin typeface="sohne"/>
              </a:rPr>
              <a:t>the worthy should pass! </a:t>
            </a:r>
            <a:endParaRPr lang="en-US" sz="3600" dirty="0"/>
          </a:p>
        </p:txBody>
      </p:sp>
      <p:sp>
        <p:nvSpPr>
          <p:cNvPr id="6" name="Rectangle 5"/>
          <p:cNvSpPr/>
          <p:nvPr/>
        </p:nvSpPr>
        <p:spPr>
          <a:xfrm>
            <a:off x="1590261" y="3468469"/>
            <a:ext cx="7540847" cy="646331"/>
          </a:xfrm>
          <a:prstGeom prst="rect">
            <a:avLst/>
          </a:prstGeom>
        </p:spPr>
        <p:txBody>
          <a:bodyPr wrap="none">
            <a:spAutoFit/>
          </a:bodyPr>
          <a:lstStyle/>
          <a:p>
            <a:r>
              <a:rPr lang="en-US" sz="3600" b="1" dirty="0"/>
              <a:t>Validation: helping students improve</a:t>
            </a:r>
          </a:p>
        </p:txBody>
      </p:sp>
    </p:spTree>
    <p:extLst>
      <p:ext uri="{BB962C8B-B14F-4D97-AF65-F5344CB8AC3E}">
        <p14:creationId xmlns:p14="http://schemas.microsoft.com/office/powerpoint/2010/main" val="42821512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38074" y="3066999"/>
            <a:ext cx="5915851" cy="724001"/>
          </a:xfrm>
          <a:prstGeom prst="rect">
            <a:avLst/>
          </a:prstGeom>
        </p:spPr>
      </p:pic>
    </p:spTree>
    <p:extLst>
      <p:ext uri="{BB962C8B-B14F-4D97-AF65-F5344CB8AC3E}">
        <p14:creationId xmlns:p14="http://schemas.microsoft.com/office/powerpoint/2010/main" val="22231574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71152" y="2619262"/>
            <a:ext cx="7849695" cy="1619476"/>
          </a:xfrm>
          <a:prstGeom prst="rect">
            <a:avLst/>
          </a:prstGeom>
        </p:spPr>
      </p:pic>
    </p:spTree>
    <p:extLst>
      <p:ext uri="{BB962C8B-B14F-4D97-AF65-F5344CB8AC3E}">
        <p14:creationId xmlns:p14="http://schemas.microsoft.com/office/powerpoint/2010/main" val="8710200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 2</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learn.datacamp.com/projects/558</a:t>
            </a:r>
            <a:r>
              <a:rPr lang="en-US" dirty="0" smtClean="0"/>
              <a:t> </a:t>
            </a:r>
          </a:p>
          <a:p>
            <a:r>
              <a:rPr lang="en-US" dirty="0">
                <a:hlinkClick r:id="rId3"/>
              </a:rPr>
              <a:t>https://</a:t>
            </a:r>
            <a:r>
              <a:rPr lang="en-US" dirty="0" smtClean="0">
                <a:hlinkClick r:id="rId3"/>
              </a:rPr>
              <a:t>learn.datacamp.com/courses/supervised-learning-with-scikit-learn</a:t>
            </a:r>
            <a:r>
              <a:rPr lang="en-US" dirty="0" smtClean="0"/>
              <a:t> </a:t>
            </a:r>
          </a:p>
          <a:p>
            <a:r>
              <a:rPr lang="en-US" dirty="0">
                <a:hlinkClick r:id="rId4"/>
              </a:rPr>
              <a:t>https://</a:t>
            </a:r>
            <a:r>
              <a:rPr lang="en-US" dirty="0" smtClean="0">
                <a:hlinkClick r:id="rId4"/>
              </a:rPr>
              <a:t>www.datacamp.com/community/tutorials/preprocessing-in-data-science-part-1-centering-scaling-and-knn</a:t>
            </a:r>
            <a:r>
              <a:rPr lang="en-US" dirty="0" smtClean="0"/>
              <a:t> </a:t>
            </a:r>
          </a:p>
          <a:p>
            <a:r>
              <a:rPr lang="en-US" dirty="0">
                <a:hlinkClick r:id="rId5"/>
              </a:rPr>
              <a:t>https://</a:t>
            </a:r>
            <a:r>
              <a:rPr lang="en-US" dirty="0" smtClean="0">
                <a:hlinkClick r:id="rId5"/>
              </a:rPr>
              <a:t>www.datacamp.com/community/tutorials/preprocessing-in-data-science-part-2-centering-scaling-and-logistic-regression</a:t>
            </a:r>
            <a:r>
              <a:rPr lang="en-US" dirty="0" smtClean="0"/>
              <a:t> </a:t>
            </a:r>
          </a:p>
          <a:p>
            <a:r>
              <a:rPr lang="en-US" dirty="0">
                <a:hlinkClick r:id="rId6"/>
              </a:rPr>
              <a:t>https://</a:t>
            </a:r>
            <a:r>
              <a:rPr lang="en-US" dirty="0" smtClean="0">
                <a:hlinkClick r:id="rId6"/>
              </a:rPr>
              <a:t>www.datacamp.com/community/tutorials/preprocessing-in-data-science-part-3-scaling-synthesized-data</a:t>
            </a:r>
            <a:r>
              <a:rPr lang="en-US" dirty="0" smtClean="0"/>
              <a:t> </a:t>
            </a:r>
            <a:endParaRPr lang="en-US" dirty="0"/>
          </a:p>
        </p:txBody>
      </p:sp>
    </p:spTree>
    <p:extLst>
      <p:ext uri="{BB962C8B-B14F-4D97-AF65-F5344CB8AC3E}">
        <p14:creationId xmlns:p14="http://schemas.microsoft.com/office/powerpoint/2010/main" val="8202428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Shiny experience</a:t>
            </a:r>
            <a:endParaRPr lang="en-US" dirty="0"/>
          </a:p>
        </p:txBody>
      </p:sp>
      <p:sp>
        <p:nvSpPr>
          <p:cNvPr id="3" name="Content Placeholder 2"/>
          <p:cNvSpPr>
            <a:spLocks noGrp="1"/>
          </p:cNvSpPr>
          <p:nvPr>
            <p:ph idx="1"/>
          </p:nvPr>
        </p:nvSpPr>
        <p:spPr/>
        <p:txBody>
          <a:bodyPr/>
          <a:lstStyle/>
          <a:p>
            <a:r>
              <a:rPr lang="en-US" dirty="0">
                <a:hlinkClick r:id="rId2"/>
              </a:rPr>
              <a:t>https://gallery.shinyapps.io/simple_regression/</a:t>
            </a:r>
            <a:endParaRPr lang="en-US" dirty="0"/>
          </a:p>
        </p:txBody>
      </p:sp>
    </p:spTree>
    <p:extLst>
      <p:ext uri="{BB962C8B-B14F-4D97-AF65-F5344CB8AC3E}">
        <p14:creationId xmlns:p14="http://schemas.microsoft.com/office/powerpoint/2010/main" val="26253618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18928</TotalTime>
  <Words>1253</Words>
  <Application>Microsoft Office PowerPoint</Application>
  <PresentationFormat>Widescreen</PresentationFormat>
  <Paragraphs>207</Paragraphs>
  <Slides>95</Slides>
  <Notes>39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Corbel</vt:lpstr>
      <vt:lpstr>sohne</vt:lpstr>
      <vt:lpstr>Wingdings</vt:lpstr>
      <vt:lpstr>3_Banded</vt:lpstr>
      <vt:lpstr>Data analysis nano degree</vt:lpstr>
      <vt:lpstr>Agenda </vt:lpstr>
      <vt:lpstr>How to choose? </vt:lpstr>
      <vt:lpstr>Which model?</vt:lpstr>
      <vt:lpstr>Is it safe?</vt:lpstr>
      <vt:lpstr>Anything wrong?</vt:lpstr>
      <vt:lpstr>Do we need regression?</vt:lpstr>
      <vt:lpstr>Storks Deliver Babies (p  0.008)</vt:lpstr>
      <vt:lpstr>Spurious correlations</vt:lpstr>
      <vt:lpstr>Simpsons paradox</vt:lpstr>
      <vt:lpstr>evidence</vt:lpstr>
      <vt:lpstr>Randomization</vt:lpstr>
      <vt:lpstr>PowerPoint Presentation</vt:lpstr>
      <vt:lpstr>Default action?</vt:lpstr>
      <vt:lpstr>Scientific summary</vt:lpstr>
      <vt:lpstr>Scientific summary</vt:lpstr>
      <vt:lpstr>PowerPoint Presentation</vt:lpstr>
      <vt:lpstr>PowerPoint Presentation</vt:lpstr>
      <vt:lpstr>Cassie kozyrgov</vt:lpstr>
      <vt:lpstr>PowerPoint Presentation</vt:lpstr>
      <vt:lpstr>Welcome to linear regression</vt:lpstr>
      <vt:lpstr>demo</vt:lpstr>
      <vt:lpstr>A/B testing Project </vt:lpstr>
      <vt:lpstr>Part II - A/B Test</vt:lpstr>
      <vt:lpstr>Part III - A regression approach</vt:lpstr>
      <vt:lpstr>Breakout room1</vt:lpstr>
      <vt:lpstr>Another point of view</vt:lpstr>
      <vt:lpstr>regression</vt:lpstr>
      <vt:lpstr>Guess!</vt:lpstr>
      <vt:lpstr>Attitude of machine learning</vt:lpstr>
      <vt:lpstr>Brave enough?</vt:lpstr>
      <vt:lpstr>PowerPoint Presentation</vt:lpstr>
      <vt:lpstr>PowerPoint Presentation</vt:lpstr>
      <vt:lpstr>How to use the info?</vt:lpstr>
      <vt:lpstr>Guess now </vt:lpstr>
      <vt:lpstr>A bad guess  </vt:lpstr>
      <vt:lpstr>PowerPoint Presentation</vt:lpstr>
      <vt:lpstr>Is weight useful?</vt:lpstr>
      <vt:lpstr>Regression: putting line through stuff  </vt:lpstr>
      <vt:lpstr>PowerPoint Presentation</vt:lpstr>
      <vt:lpstr>This one!</vt:lpstr>
      <vt:lpstr>PowerPoint Presentation</vt:lpstr>
      <vt:lpstr>We have a feature</vt:lpstr>
      <vt:lpstr>PowerPoint Presentation</vt:lpstr>
      <vt:lpstr>Best fit line?</vt:lpstr>
      <vt:lpstr>PowerPoint Presentation</vt:lpstr>
      <vt:lpstr>PowerPoint Presentation</vt:lpstr>
      <vt:lpstr>PowerPoint Presentation</vt:lpstr>
      <vt:lpstr>PowerPoint Presentation</vt:lpstr>
      <vt:lpstr>PowerPoint Presentation</vt:lpstr>
      <vt:lpstr>Heart of machine learning</vt:lpstr>
      <vt:lpstr>PowerPoint Presentation</vt:lpstr>
      <vt:lpstr>Not much</vt:lpstr>
      <vt:lpstr>PowerPoint Presentation</vt:lpstr>
      <vt:lpstr>PowerPoint Presentation</vt:lpstr>
      <vt:lpstr>IT WAS A LINE</vt:lpstr>
      <vt:lpstr>NOW A PLANE</vt:lpstr>
      <vt:lpstr>PowerPoint Presentation</vt:lpstr>
      <vt:lpstr>ENOUGH IMPROVEMENT?</vt:lpstr>
      <vt:lpstr>PowerPoint Presentation</vt:lpstr>
      <vt:lpstr>Machine learning pillar!</vt:lpstr>
      <vt:lpstr>PowerPoint Presentation</vt:lpstr>
      <vt:lpstr>Any guesses? </vt:lpstr>
      <vt:lpstr>9:4:4 nutrition rule </vt:lpstr>
      <vt:lpstr>PowerPoint Presentation</vt:lpstr>
      <vt:lpstr>9:4:4</vt:lpstr>
      <vt:lpstr>Feature engineering</vt:lpstr>
      <vt:lpstr>PowerPoint Presentation</vt:lpstr>
      <vt:lpstr>PowerPoint Presentation</vt:lpstr>
      <vt:lpstr>PowerPoint Presentation</vt:lpstr>
      <vt:lpstr>PowerPoint Presentation</vt:lpstr>
      <vt:lpstr>PowerPoint Presentation</vt:lpstr>
      <vt:lpstr>Train – test - validate … </vt:lpstr>
      <vt:lpstr>What he got..</vt:lpstr>
      <vt:lpstr>Training</vt:lpstr>
      <vt:lpstr>Found the pattern</vt:lpstr>
      <vt:lpstr>Try another example!!</vt:lpstr>
      <vt:lpstr>More examples before exam</vt:lpstr>
      <vt:lpstr>Tries his model</vt:lpstr>
      <vt:lpstr>What now?</vt:lpstr>
      <vt:lpstr>3 am</vt:lpstr>
      <vt:lpstr>PowerPoint Presentation</vt:lpstr>
      <vt:lpstr>Testing phase in ML/AI</vt:lpstr>
      <vt:lpstr>PowerPoint Presentation</vt:lpstr>
      <vt:lpstr>No trust</vt:lpstr>
      <vt:lpstr>PowerPoint Presentation</vt:lpstr>
      <vt:lpstr>Fails on testing?     Game over… </vt:lpstr>
      <vt:lpstr>PowerPoint Presentation</vt:lpstr>
      <vt:lpstr>PowerPoint Presentation</vt:lpstr>
      <vt:lpstr>PowerPoint Presentation</vt:lpstr>
      <vt:lpstr>PowerPoint Presentation</vt:lpstr>
      <vt:lpstr>The question</vt:lpstr>
      <vt:lpstr>PowerPoint Presentation</vt:lpstr>
      <vt:lpstr>Breakout room 2</vt:lpstr>
      <vt:lpstr>Shiny experience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613</cp:revision>
  <dcterms:created xsi:type="dcterms:W3CDTF">2021-02-25T12:43:00Z</dcterms:created>
  <dcterms:modified xsi:type="dcterms:W3CDTF">2021-09-15T15:20:59Z</dcterms:modified>
</cp:coreProperties>
</file>